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Roboto"/>
      <p:regular r:id="rId21"/>
      <p:bold r:id="rId22"/>
      <p:italic r:id="rId23"/>
      <p:boldItalic r:id="rId24"/>
    </p:embeddedFont>
    <p:embeddedFont>
      <p:font typeface="Roboto Medium"/>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Medium-bold.fntdata"/><Relationship Id="rId25" Type="http://schemas.openxmlformats.org/officeDocument/2006/relationships/font" Target="fonts/RobotoMedium-regular.fntdata"/><Relationship Id="rId28" Type="http://schemas.openxmlformats.org/officeDocument/2006/relationships/font" Target="fonts/RobotoMedium-boldItalic.fntdata"/><Relationship Id="rId27" Type="http://schemas.openxmlformats.org/officeDocument/2006/relationships/font" Target="fonts/Roboto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dbdbf08a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6dbdbf08ac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535beff9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7535beff97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57479784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7574797849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57479784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7574797849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5ae87f6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75ae87f67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5ae87f67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75ae87f670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dbdbf08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6dbdbf08a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74746edf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74746edf9e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4746edf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74746edf9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5ae87f67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275ae87f67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7535beff9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7535beff97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74746edf9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74746edf9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4746edf9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74746edf9e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4746edf9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74746edf9e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Projection White">
  <p:cSld name="Cover-Projection Whit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2376487" y="2195512"/>
            <a:ext cx="7439025" cy="246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902524"/>
            <a:ext cx="3932100" cy="1321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5" name="Google Shape;65;p12"/>
          <p:cNvSpPr txBox="1"/>
          <p:nvPr>
            <p:ph idx="1" type="body"/>
          </p:nvPr>
        </p:nvSpPr>
        <p:spPr>
          <a:xfrm>
            <a:off x="5183188" y="1224925"/>
            <a:ext cx="61722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12"/>
          <p:cNvSpPr txBox="1"/>
          <p:nvPr>
            <p:ph idx="2" type="body"/>
          </p:nvPr>
        </p:nvSpPr>
        <p:spPr>
          <a:xfrm>
            <a:off x="839788" y="22949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7" name="Google Shape;6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3"/>
          <p:cNvSpPr txBox="1"/>
          <p:nvPr>
            <p:ph type="title"/>
          </p:nvPr>
        </p:nvSpPr>
        <p:spPr>
          <a:xfrm>
            <a:off x="839788" y="926274"/>
            <a:ext cx="3932100" cy="129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3"/>
          <p:cNvSpPr/>
          <p:nvPr>
            <p:ph idx="2" type="pic"/>
          </p:nvPr>
        </p:nvSpPr>
        <p:spPr>
          <a:xfrm>
            <a:off x="5183188" y="1272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13"/>
          <p:cNvSpPr txBox="1"/>
          <p:nvPr>
            <p:ph idx="1" type="body"/>
          </p:nvPr>
        </p:nvSpPr>
        <p:spPr>
          <a:xfrm>
            <a:off x="839788" y="2342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4" name="Google Shape;74;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9" name="Google Shape;79;p14"/>
          <p:cNvSpPr txBox="1"/>
          <p:nvPr>
            <p:ph idx="1" type="body"/>
          </p:nvPr>
        </p:nvSpPr>
        <p:spPr>
          <a:xfrm rot="5400000">
            <a:off x="4171350" y="-1005587"/>
            <a:ext cx="3849300"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5"/>
          <p:cNvSpPr txBox="1"/>
          <p:nvPr>
            <p:ph type="title"/>
          </p:nvPr>
        </p:nvSpPr>
        <p:spPr>
          <a:xfrm rot="5400000">
            <a:off x="7425900" y="2249025"/>
            <a:ext cx="5226900"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5"/>
          <p:cNvSpPr txBox="1"/>
          <p:nvPr>
            <p:ph idx="1" type="body"/>
          </p:nvPr>
        </p:nvSpPr>
        <p:spPr>
          <a:xfrm rot="5400000">
            <a:off x="2091900" y="-303675"/>
            <a:ext cx="5226900"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Title with Logo">
  <p:cSld name="White Cover-Title with Logo">
    <p:bg>
      <p:bgPr>
        <a:solidFill>
          <a:schemeClr val="l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1524000" y="4484905"/>
            <a:ext cx="9144000" cy="1075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2" name="Google Shape;12;p3"/>
          <p:cNvPicPr preferRelativeResize="0"/>
          <p:nvPr/>
        </p:nvPicPr>
        <p:blipFill rotWithShape="1">
          <a:blip r:embed="rId2">
            <a:alphaModFix/>
          </a:blip>
          <a:srcRect b="0" l="0" r="0" t="0"/>
          <a:stretch/>
        </p:blipFill>
        <p:spPr>
          <a:xfrm>
            <a:off x="3314918" y="1201978"/>
            <a:ext cx="5629274" cy="1866815"/>
          </a:xfrm>
          <a:prstGeom prst="rect">
            <a:avLst/>
          </a:prstGeom>
          <a:noFill/>
          <a:ln>
            <a:noFill/>
          </a:ln>
        </p:spPr>
      </p:pic>
      <p:sp>
        <p:nvSpPr>
          <p:cNvPr id="13" name="Google Shape;13;p3"/>
          <p:cNvSpPr txBox="1"/>
          <p:nvPr>
            <p:ph idx="2" type="body"/>
          </p:nvPr>
        </p:nvSpPr>
        <p:spPr>
          <a:xfrm>
            <a:off x="1524000" y="3132668"/>
            <a:ext cx="9144000" cy="126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00"/>
              </a:spcBef>
              <a:spcAft>
                <a:spcPts val="0"/>
              </a:spcAft>
              <a:buClr>
                <a:schemeClr val="dk2"/>
              </a:buClr>
              <a:buSzPts val="4400"/>
              <a:buFont typeface="Arial"/>
              <a:buNone/>
              <a:defRPr b="0" i="0" sz="4400" u="none" cap="none" strike="noStrike">
                <a:solidFill>
                  <a:schemeClr val="dk2"/>
                </a:solidFill>
                <a:latin typeface="Georgia"/>
                <a:ea typeface="Georgia"/>
                <a:cs typeface="Georgia"/>
                <a:sym typeface="Georgia"/>
              </a:defRPr>
            </a:lvl1pPr>
            <a:lvl2pPr indent="-228600" lvl="1" marL="914400"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 name="Google Shape;22;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3" name="Google Shape;23;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6"/>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5" name="Google Shape;35;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
          <p:cNvSpPr txBox="1"/>
          <p:nvPr>
            <p:ph type="title"/>
          </p:nvPr>
        </p:nvSpPr>
        <p:spPr>
          <a:xfrm>
            <a:off x="838200" y="1021278"/>
            <a:ext cx="10515600" cy="1091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 name="Google Shape;40;p8"/>
          <p:cNvSpPr txBox="1"/>
          <p:nvPr>
            <p:ph idx="1" type="body"/>
          </p:nvPr>
        </p:nvSpPr>
        <p:spPr>
          <a:xfrm>
            <a:off x="838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8"/>
          <p:cNvSpPr txBox="1"/>
          <p:nvPr>
            <p:ph idx="2" type="body"/>
          </p:nvPr>
        </p:nvSpPr>
        <p:spPr>
          <a:xfrm>
            <a:off x="6172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9"/>
          <p:cNvSpPr txBox="1"/>
          <p:nvPr>
            <p:ph type="title"/>
          </p:nvPr>
        </p:nvSpPr>
        <p:spPr>
          <a:xfrm>
            <a:off x="838200" y="914400"/>
            <a:ext cx="10515600" cy="1268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7" name="Google Shape;47;p9"/>
          <p:cNvSpPr txBox="1"/>
          <p:nvPr>
            <p:ph idx="1" type="body"/>
          </p:nvPr>
        </p:nvSpPr>
        <p:spPr>
          <a:xfrm>
            <a:off x="836612" y="2182813"/>
            <a:ext cx="51579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8" name="Google Shape;48;p9"/>
          <p:cNvSpPr txBox="1"/>
          <p:nvPr>
            <p:ph idx="2" type="body"/>
          </p:nvPr>
        </p:nvSpPr>
        <p:spPr>
          <a:xfrm>
            <a:off x="839788" y="3006725"/>
            <a:ext cx="51579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9"/>
          <p:cNvSpPr txBox="1"/>
          <p:nvPr>
            <p:ph idx="3" type="body"/>
          </p:nvPr>
        </p:nvSpPr>
        <p:spPr>
          <a:xfrm>
            <a:off x="6169024" y="2182813"/>
            <a:ext cx="51831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0" name="Google Shape;50;p9"/>
          <p:cNvSpPr txBox="1"/>
          <p:nvPr>
            <p:ph idx="4" type="body"/>
          </p:nvPr>
        </p:nvSpPr>
        <p:spPr>
          <a:xfrm>
            <a:off x="6172200" y="3006725"/>
            <a:ext cx="51831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0"/>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1.xml"/><Relationship Id="rId12" Type="http://schemas.openxmlformats.org/officeDocument/2006/relationships/slideLayout" Target="../slideLayouts/slideLayout13.xml"/><Relationship Id="rId1" Type="http://schemas.openxmlformats.org/officeDocument/2006/relationships/image" Target="../media/image2.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 name="Google Shape;16;p4"/>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45.png"/><Relationship Id="rId5"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44.png"/><Relationship Id="rId8"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47.png"/><Relationship Id="rId6" Type="http://schemas.openxmlformats.org/officeDocument/2006/relationships/image" Target="../media/image42.png"/><Relationship Id="rId7"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2"/>
              </a:buClr>
              <a:buSzPts val="6000"/>
              <a:buFont typeface="Georgia"/>
              <a:buNone/>
            </a:pPr>
            <a:r>
              <a:rPr lang="en-US" sz="5000"/>
              <a:t>CSC 250: Foundations of Computer Science I</a:t>
            </a:r>
            <a:endParaRPr b="0" i="0" sz="5000" u="none" cap="none" strike="noStrike">
              <a:solidFill>
                <a:schemeClr val="dk2"/>
              </a:solidFill>
              <a:latin typeface="Georgia"/>
              <a:ea typeface="Georgia"/>
              <a:cs typeface="Georgia"/>
              <a:sym typeface="Georgia"/>
            </a:endParaRPr>
          </a:p>
        </p:txBody>
      </p:sp>
      <p:sp>
        <p:nvSpPr>
          <p:cNvPr id="94" name="Google Shape;94;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2"/>
              </a:buClr>
              <a:buSzPts val="2400"/>
              <a:buFont typeface="Arial"/>
              <a:buNone/>
            </a:pPr>
            <a:r>
              <a:rPr lang="en-US"/>
              <a:t>Fall 2023 - Lecture 2</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sz="1500"/>
              <a:t>Amitabha Dey</a:t>
            </a:r>
            <a:endParaRPr sz="1500"/>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a:t>Department</a:t>
            </a:r>
            <a:r>
              <a:rPr lang="en-US"/>
              <a:t> of Computer Science</a:t>
            </a:r>
            <a:endParaRPr/>
          </a:p>
          <a:p>
            <a:pPr indent="0" lvl="0" marL="0" marR="0" rtl="0" algn="ctr">
              <a:lnSpc>
                <a:spcPct val="90000"/>
              </a:lnSpc>
              <a:spcBef>
                <a:spcPts val="0"/>
              </a:spcBef>
              <a:spcAft>
                <a:spcPts val="0"/>
              </a:spcAft>
              <a:buClr>
                <a:schemeClr val="dk2"/>
              </a:buClr>
              <a:buSzPts val="2400"/>
              <a:buFont typeface="Arial"/>
              <a:buNone/>
            </a:pPr>
            <a:r>
              <a:rPr lang="en-US"/>
              <a:t>University of North Carolina at Greensboro</a:t>
            </a:r>
            <a:endParaRPr/>
          </a:p>
        </p:txBody>
      </p:sp>
      <p:cxnSp>
        <p:nvCxnSpPr>
          <p:cNvPr id="95" name="Google Shape;95;p16"/>
          <p:cNvCxnSpPr/>
          <p:nvPr/>
        </p:nvCxnSpPr>
        <p:spPr>
          <a:xfrm>
            <a:off x="1618175" y="4145625"/>
            <a:ext cx="9054000" cy="3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Salted Secure Hash Function</a:t>
            </a:r>
            <a:endParaRPr b="0" i="0" sz="2500" u="none" cap="none" strike="noStrike">
              <a:solidFill>
                <a:schemeClr val="dk2"/>
              </a:solidFill>
              <a:latin typeface="Georgia"/>
              <a:ea typeface="Georgia"/>
              <a:cs typeface="Georgia"/>
              <a:sym typeface="Georgia"/>
            </a:endParaRPr>
          </a:p>
        </p:txBody>
      </p:sp>
      <p:sp>
        <p:nvSpPr>
          <p:cNvPr id="190" name="Google Shape;190;p25"/>
          <p:cNvSpPr txBox="1"/>
          <p:nvPr/>
        </p:nvSpPr>
        <p:spPr>
          <a:xfrm>
            <a:off x="337350" y="1967525"/>
            <a:ext cx="60675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t>A salt is added to the hashing process to force their uniqueness, increase their complexity without increasing user requirements, and to mitigate password attacks like hash tables</a:t>
            </a:r>
            <a:endParaRPr sz="1500"/>
          </a:p>
          <a:p>
            <a:pPr indent="0" lvl="0" marL="0" rtl="0" algn="l">
              <a:lnSpc>
                <a:spcPct val="115000"/>
              </a:lnSpc>
              <a:spcBef>
                <a:spcPts val="0"/>
              </a:spcBef>
              <a:spcAft>
                <a:spcPts val="0"/>
              </a:spcAft>
              <a:buNone/>
            </a:pPr>
            <a:r>
              <a:t/>
            </a:r>
            <a:endParaRPr sz="1500"/>
          </a:p>
        </p:txBody>
      </p:sp>
      <p:pic>
        <p:nvPicPr>
          <p:cNvPr id="191" name="Google Shape;191;p25"/>
          <p:cNvPicPr preferRelativeResize="0"/>
          <p:nvPr/>
        </p:nvPicPr>
        <p:blipFill>
          <a:blip r:embed="rId3">
            <a:alphaModFix/>
          </a:blip>
          <a:stretch>
            <a:fillRect/>
          </a:stretch>
        </p:blipFill>
        <p:spPr>
          <a:xfrm>
            <a:off x="489750" y="2914025"/>
            <a:ext cx="5267294" cy="3568750"/>
          </a:xfrm>
          <a:prstGeom prst="rect">
            <a:avLst/>
          </a:prstGeom>
          <a:noFill/>
          <a:ln>
            <a:noFill/>
          </a:ln>
        </p:spPr>
      </p:pic>
      <p:sp>
        <p:nvSpPr>
          <p:cNvPr id="192" name="Google Shape;192;p25"/>
          <p:cNvSpPr txBox="1"/>
          <p:nvPr/>
        </p:nvSpPr>
        <p:spPr>
          <a:xfrm>
            <a:off x="1743547" y="6369750"/>
            <a:ext cx="20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https://auth0.com/</a:t>
            </a:r>
            <a:endParaRPr sz="1000"/>
          </a:p>
        </p:txBody>
      </p:sp>
      <p:pic>
        <p:nvPicPr>
          <p:cNvPr id="193" name="Google Shape;193;p25"/>
          <p:cNvPicPr preferRelativeResize="0"/>
          <p:nvPr/>
        </p:nvPicPr>
        <p:blipFill rotWithShape="1">
          <a:blip r:embed="rId4">
            <a:alphaModFix/>
          </a:blip>
          <a:srcRect b="0" l="9180" r="8778" t="0"/>
          <a:stretch/>
        </p:blipFill>
        <p:spPr>
          <a:xfrm>
            <a:off x="6536675" y="1176325"/>
            <a:ext cx="4673848" cy="2564725"/>
          </a:xfrm>
          <a:prstGeom prst="rect">
            <a:avLst/>
          </a:prstGeom>
          <a:noFill/>
          <a:ln>
            <a:noFill/>
          </a:ln>
        </p:spPr>
      </p:pic>
      <p:sp>
        <p:nvSpPr>
          <p:cNvPr id="194" name="Google Shape;194;p25"/>
          <p:cNvSpPr txBox="1"/>
          <p:nvPr/>
        </p:nvSpPr>
        <p:spPr>
          <a:xfrm>
            <a:off x="7886347" y="3798300"/>
            <a:ext cx="207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https://auth0.com/</a:t>
            </a:r>
            <a:endParaRPr sz="1000"/>
          </a:p>
        </p:txBody>
      </p:sp>
      <p:pic>
        <p:nvPicPr>
          <p:cNvPr id="195" name="Google Shape;195;p25"/>
          <p:cNvPicPr preferRelativeResize="0"/>
          <p:nvPr/>
        </p:nvPicPr>
        <p:blipFill>
          <a:blip r:embed="rId5">
            <a:alphaModFix/>
          </a:blip>
          <a:stretch>
            <a:fillRect/>
          </a:stretch>
        </p:blipFill>
        <p:spPr>
          <a:xfrm>
            <a:off x="7187174" y="4060800"/>
            <a:ext cx="3468355" cy="2232751"/>
          </a:xfrm>
          <a:prstGeom prst="rect">
            <a:avLst/>
          </a:prstGeom>
          <a:noFill/>
          <a:ln>
            <a:noFill/>
          </a:ln>
        </p:spPr>
      </p:pic>
      <p:sp>
        <p:nvSpPr>
          <p:cNvPr id="196" name="Google Shape;196;p25"/>
          <p:cNvSpPr txBox="1"/>
          <p:nvPr/>
        </p:nvSpPr>
        <p:spPr>
          <a:xfrm>
            <a:off x="7771825" y="6369750"/>
            <a:ext cx="2564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https://forum.huawei.com/</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Division Method</a:t>
            </a:r>
            <a:endParaRPr sz="2500"/>
          </a:p>
        </p:txBody>
      </p:sp>
      <p:sp>
        <p:nvSpPr>
          <p:cNvPr id="202" name="Google Shape;202;p26"/>
          <p:cNvSpPr txBox="1"/>
          <p:nvPr/>
        </p:nvSpPr>
        <p:spPr>
          <a:xfrm>
            <a:off x="337350" y="1967525"/>
            <a:ext cx="7127700" cy="263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The division method is generally a reasonable strategy, unless the key happens to have some undesirable properties. For example, if the table size is 10 and all of the keys end in zero.</a:t>
            </a:r>
            <a:endParaRPr/>
          </a:p>
          <a:p>
            <a:pPr indent="0" lvl="0" marL="0" rtl="0" algn="l">
              <a:lnSpc>
                <a:spcPct val="115000"/>
              </a:lnSpc>
              <a:spcBef>
                <a:spcPts val="0"/>
              </a:spcBef>
              <a:spcAft>
                <a:spcPts val="0"/>
              </a:spcAft>
              <a:buNone/>
            </a:pPr>
            <a:r>
              <a:rPr lang="en-US"/>
              <a:t>In this case, the choice of hash function and table size needs to be carefully considered. The best table sizes are prime numbers. </a:t>
            </a:r>
            <a:endParaRPr/>
          </a:p>
          <a:p>
            <a:pPr indent="0" lvl="0" marL="0" rtl="0" algn="l">
              <a:lnSpc>
                <a:spcPct val="115000"/>
              </a:lnSpc>
              <a:spcBef>
                <a:spcPts val="0"/>
              </a:spcBef>
              <a:spcAft>
                <a:spcPts val="0"/>
              </a:spcAft>
              <a:buNone/>
            </a:pPr>
            <a:r>
              <a:rPr lang="en-US"/>
              <a:t>One problem though is that keys are not always numeric. In fact, it's common for them to be strings.</a:t>
            </a:r>
            <a:endParaRPr/>
          </a:p>
          <a:p>
            <a:pPr indent="0" lvl="0" marL="0" rtl="0" algn="l">
              <a:lnSpc>
                <a:spcPct val="115000"/>
              </a:lnSpc>
              <a:spcBef>
                <a:spcPts val="0"/>
              </a:spcBef>
              <a:spcAft>
                <a:spcPts val="0"/>
              </a:spcAft>
              <a:buNone/>
            </a:pPr>
            <a:r>
              <a:rPr lang="en-US"/>
              <a:t>One possible solution: add up the ASCII values of the characters in the string to get a numeric value and then perform the division method.</a:t>
            </a:r>
            <a:endParaRPr/>
          </a:p>
          <a:p>
            <a:pPr indent="0" lvl="0" marL="0" rtl="0" algn="l">
              <a:lnSpc>
                <a:spcPct val="115000"/>
              </a:lnSpc>
              <a:spcBef>
                <a:spcPts val="0"/>
              </a:spcBef>
              <a:spcAft>
                <a:spcPts val="0"/>
              </a:spcAft>
              <a:buNone/>
            </a:pPr>
            <a:r>
              <a:t/>
            </a:r>
            <a:endParaRPr/>
          </a:p>
        </p:txBody>
      </p:sp>
      <p:sp>
        <p:nvSpPr>
          <p:cNvPr id="203" name="Google Shape;203;p26"/>
          <p:cNvSpPr txBox="1"/>
          <p:nvPr/>
        </p:nvSpPr>
        <p:spPr>
          <a:xfrm>
            <a:off x="8450875" y="4606600"/>
            <a:ext cx="28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https://faculty.cs.niu.edu/</a:t>
            </a:r>
            <a:endParaRPr sz="1000"/>
          </a:p>
        </p:txBody>
      </p:sp>
      <p:pic>
        <p:nvPicPr>
          <p:cNvPr id="204" name="Google Shape;204;p26"/>
          <p:cNvPicPr preferRelativeResize="0"/>
          <p:nvPr/>
        </p:nvPicPr>
        <p:blipFill>
          <a:blip r:embed="rId3">
            <a:alphaModFix/>
          </a:blip>
          <a:stretch>
            <a:fillRect/>
          </a:stretch>
        </p:blipFill>
        <p:spPr>
          <a:xfrm>
            <a:off x="7725875" y="1176325"/>
            <a:ext cx="3616425" cy="3430272"/>
          </a:xfrm>
          <a:prstGeom prst="rect">
            <a:avLst/>
          </a:prstGeom>
          <a:noFill/>
          <a:ln>
            <a:noFill/>
          </a:ln>
        </p:spPr>
      </p:pic>
      <p:pic>
        <p:nvPicPr>
          <p:cNvPr id="205" name="Google Shape;205;p26"/>
          <p:cNvPicPr preferRelativeResize="0"/>
          <p:nvPr/>
        </p:nvPicPr>
        <p:blipFill>
          <a:blip r:embed="rId4">
            <a:alphaModFix/>
          </a:blip>
          <a:stretch>
            <a:fillRect/>
          </a:stretch>
        </p:blipFill>
        <p:spPr>
          <a:xfrm>
            <a:off x="6395959" y="4945300"/>
            <a:ext cx="5597067" cy="1295425"/>
          </a:xfrm>
          <a:prstGeom prst="rect">
            <a:avLst/>
          </a:prstGeom>
          <a:noFill/>
          <a:ln>
            <a:noFill/>
          </a:ln>
        </p:spPr>
      </p:pic>
      <p:sp>
        <p:nvSpPr>
          <p:cNvPr id="206" name="Google Shape;206;p26"/>
          <p:cNvSpPr txBox="1"/>
          <p:nvPr/>
        </p:nvSpPr>
        <p:spPr>
          <a:xfrm>
            <a:off x="8104138" y="6309125"/>
            <a:ext cx="28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https://www.geeksforgeeks.org/</a:t>
            </a:r>
            <a:endParaRPr sz="1000"/>
          </a:p>
        </p:txBody>
      </p:sp>
      <p:pic>
        <p:nvPicPr>
          <p:cNvPr id="207" name="Google Shape;207;p26"/>
          <p:cNvPicPr preferRelativeResize="0"/>
          <p:nvPr/>
        </p:nvPicPr>
        <p:blipFill>
          <a:blip r:embed="rId5">
            <a:alphaModFix/>
          </a:blip>
          <a:stretch>
            <a:fillRect/>
          </a:stretch>
        </p:blipFill>
        <p:spPr>
          <a:xfrm>
            <a:off x="1075225" y="4420176"/>
            <a:ext cx="4089325" cy="2044675"/>
          </a:xfrm>
          <a:prstGeom prst="rect">
            <a:avLst/>
          </a:prstGeom>
          <a:noFill/>
          <a:ln>
            <a:noFill/>
          </a:ln>
        </p:spPr>
      </p:pic>
      <p:sp>
        <p:nvSpPr>
          <p:cNvPr id="208" name="Google Shape;208;p26"/>
          <p:cNvSpPr txBox="1"/>
          <p:nvPr/>
        </p:nvSpPr>
        <p:spPr>
          <a:xfrm>
            <a:off x="1843350" y="6426138"/>
            <a:ext cx="28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https://www.digitalbithub.com/</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Multiplication Method</a:t>
            </a:r>
            <a:endParaRPr sz="2500"/>
          </a:p>
        </p:txBody>
      </p:sp>
      <p:sp>
        <p:nvSpPr>
          <p:cNvPr id="214" name="Google Shape;214;p27"/>
          <p:cNvSpPr txBox="1"/>
          <p:nvPr/>
        </p:nvSpPr>
        <p:spPr>
          <a:xfrm>
            <a:off x="1599298" y="6054425"/>
            <a:ext cx="284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https://www.interviewbit.com/</a:t>
            </a:r>
            <a:endParaRPr sz="1000"/>
          </a:p>
        </p:txBody>
      </p:sp>
      <p:pic>
        <p:nvPicPr>
          <p:cNvPr id="215" name="Google Shape;215;p27"/>
          <p:cNvPicPr preferRelativeResize="0"/>
          <p:nvPr/>
        </p:nvPicPr>
        <p:blipFill rotWithShape="1">
          <a:blip r:embed="rId3">
            <a:alphaModFix/>
          </a:blip>
          <a:srcRect b="6704" l="5059" r="6804" t="5081"/>
          <a:stretch/>
        </p:blipFill>
        <p:spPr>
          <a:xfrm>
            <a:off x="444925" y="2099575"/>
            <a:ext cx="5150060" cy="3954851"/>
          </a:xfrm>
          <a:prstGeom prst="rect">
            <a:avLst/>
          </a:prstGeom>
          <a:noFill/>
          <a:ln>
            <a:noFill/>
          </a:ln>
        </p:spPr>
      </p:pic>
      <p:sp>
        <p:nvSpPr>
          <p:cNvPr id="216" name="Google Shape;216;p27"/>
          <p:cNvSpPr txBox="1"/>
          <p:nvPr/>
        </p:nvSpPr>
        <p:spPr>
          <a:xfrm>
            <a:off x="5922525" y="1333600"/>
            <a:ext cx="6032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Roboto"/>
                <a:ea typeface="Roboto"/>
                <a:cs typeface="Roboto"/>
                <a:sym typeface="Roboto"/>
              </a:rPr>
              <a:t>Pros: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The advantage of the multiplication method is that it can work with any value between 0 and 1, although there are some values that tend to give better results than the rest.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US">
                <a:latin typeface="Roboto"/>
                <a:ea typeface="Roboto"/>
                <a:cs typeface="Roboto"/>
                <a:sym typeface="Roboto"/>
              </a:rPr>
              <a:t>Cons: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The multiplication method is generally suitable when the table size is the power of two, then the whole process of computing the index by the key using multiplication hashing is very fast.</a:t>
            </a:r>
            <a:endParaRPr>
              <a:latin typeface="Roboto"/>
              <a:ea typeface="Roboto"/>
              <a:cs typeface="Roboto"/>
              <a:sym typeface="Roboto"/>
            </a:endParaRPr>
          </a:p>
        </p:txBody>
      </p:sp>
      <p:pic>
        <p:nvPicPr>
          <p:cNvPr id="217" name="Google Shape;217;p27"/>
          <p:cNvPicPr preferRelativeResize="0"/>
          <p:nvPr/>
        </p:nvPicPr>
        <p:blipFill>
          <a:blip r:embed="rId4">
            <a:alphaModFix/>
          </a:blip>
          <a:stretch>
            <a:fillRect/>
          </a:stretch>
        </p:blipFill>
        <p:spPr>
          <a:xfrm>
            <a:off x="5573825" y="4121650"/>
            <a:ext cx="3051850" cy="2242800"/>
          </a:xfrm>
          <a:prstGeom prst="rect">
            <a:avLst/>
          </a:prstGeom>
          <a:noFill/>
          <a:ln>
            <a:noFill/>
          </a:ln>
        </p:spPr>
      </p:pic>
      <p:pic>
        <p:nvPicPr>
          <p:cNvPr id="218" name="Google Shape;218;p27"/>
          <p:cNvPicPr preferRelativeResize="0"/>
          <p:nvPr/>
        </p:nvPicPr>
        <p:blipFill>
          <a:blip r:embed="rId5">
            <a:alphaModFix/>
          </a:blip>
          <a:stretch>
            <a:fillRect/>
          </a:stretch>
        </p:blipFill>
        <p:spPr>
          <a:xfrm>
            <a:off x="8745550" y="4121650"/>
            <a:ext cx="3319998" cy="2242800"/>
          </a:xfrm>
          <a:prstGeom prst="rect">
            <a:avLst/>
          </a:prstGeom>
          <a:noFill/>
          <a:ln>
            <a:noFill/>
          </a:ln>
        </p:spPr>
      </p:pic>
      <p:sp>
        <p:nvSpPr>
          <p:cNvPr id="219" name="Google Shape;219;p27"/>
          <p:cNvSpPr txBox="1"/>
          <p:nvPr/>
        </p:nvSpPr>
        <p:spPr>
          <a:xfrm>
            <a:off x="7477098" y="6454925"/>
            <a:ext cx="284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https://www.geeksforgeeks.org/</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Mid Square Method</a:t>
            </a:r>
            <a:endParaRPr sz="2500"/>
          </a:p>
        </p:txBody>
      </p:sp>
      <p:sp>
        <p:nvSpPr>
          <p:cNvPr id="225" name="Google Shape;225;p28"/>
          <p:cNvSpPr txBox="1"/>
          <p:nvPr/>
        </p:nvSpPr>
        <p:spPr>
          <a:xfrm>
            <a:off x="337350" y="1935000"/>
            <a:ext cx="60162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US">
                <a:latin typeface="Roboto"/>
                <a:ea typeface="Roboto"/>
                <a:cs typeface="Roboto"/>
                <a:sym typeface="Roboto"/>
              </a:rPr>
              <a:t>Square the value of the key k i.e. k²</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US">
                <a:latin typeface="Roboto"/>
                <a:ea typeface="Roboto"/>
                <a:cs typeface="Roboto"/>
                <a:sym typeface="Roboto"/>
              </a:rPr>
              <a:t>Extract the middle r digits as the hash value.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Suppose the size of the Hash Table (m) = 10 (0 - 9) maximum digits required for the index is 1</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Element (x) = 12  ⇒ x2 = 144</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Mid 1 digit of 144 is 4, so the element x=12 will be stored at the index=4 in the hash table with the size of 10 slots.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26" name="Google Shape;226;p28"/>
          <p:cNvSpPr txBox="1"/>
          <p:nvPr/>
        </p:nvSpPr>
        <p:spPr>
          <a:xfrm>
            <a:off x="2062900" y="6319775"/>
            <a:ext cx="28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https://en.wikipedia.org/</a:t>
            </a:r>
            <a:endParaRPr sz="1000"/>
          </a:p>
        </p:txBody>
      </p:sp>
      <p:pic>
        <p:nvPicPr>
          <p:cNvPr id="227" name="Google Shape;227;p28"/>
          <p:cNvPicPr preferRelativeResize="0"/>
          <p:nvPr/>
        </p:nvPicPr>
        <p:blipFill>
          <a:blip r:embed="rId3">
            <a:alphaModFix/>
          </a:blip>
          <a:stretch>
            <a:fillRect/>
          </a:stretch>
        </p:blipFill>
        <p:spPr>
          <a:xfrm>
            <a:off x="1706266" y="3923850"/>
            <a:ext cx="3278358" cy="2395925"/>
          </a:xfrm>
          <a:prstGeom prst="rect">
            <a:avLst/>
          </a:prstGeom>
          <a:noFill/>
          <a:ln>
            <a:noFill/>
          </a:ln>
        </p:spPr>
      </p:pic>
      <p:pic>
        <p:nvPicPr>
          <p:cNvPr id="228" name="Google Shape;228;p28"/>
          <p:cNvPicPr preferRelativeResize="0"/>
          <p:nvPr/>
        </p:nvPicPr>
        <p:blipFill rotWithShape="1">
          <a:blip r:embed="rId4">
            <a:alphaModFix/>
          </a:blip>
          <a:srcRect b="23859" l="7221" r="20784" t="38387"/>
          <a:stretch/>
        </p:blipFill>
        <p:spPr>
          <a:xfrm>
            <a:off x="6756971" y="1176325"/>
            <a:ext cx="4851057" cy="1966225"/>
          </a:xfrm>
          <a:prstGeom prst="rect">
            <a:avLst/>
          </a:prstGeom>
          <a:noFill/>
          <a:ln>
            <a:noFill/>
          </a:ln>
        </p:spPr>
      </p:pic>
      <p:sp>
        <p:nvSpPr>
          <p:cNvPr id="229" name="Google Shape;229;p28"/>
          <p:cNvSpPr txBox="1"/>
          <p:nvPr/>
        </p:nvSpPr>
        <p:spPr>
          <a:xfrm>
            <a:off x="8515825" y="3196825"/>
            <a:ext cx="28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https://www.learnpick.in/</a:t>
            </a:r>
            <a:endParaRPr sz="1000"/>
          </a:p>
        </p:txBody>
      </p:sp>
      <p:pic>
        <p:nvPicPr>
          <p:cNvPr id="230" name="Google Shape;230;p28"/>
          <p:cNvPicPr preferRelativeResize="0"/>
          <p:nvPr/>
        </p:nvPicPr>
        <p:blipFill>
          <a:blip r:embed="rId5">
            <a:alphaModFix/>
          </a:blip>
          <a:stretch>
            <a:fillRect/>
          </a:stretch>
        </p:blipFill>
        <p:spPr>
          <a:xfrm>
            <a:off x="6433053" y="3597287"/>
            <a:ext cx="5361126" cy="2680563"/>
          </a:xfrm>
          <a:prstGeom prst="rect">
            <a:avLst/>
          </a:prstGeom>
          <a:noFill/>
          <a:ln>
            <a:noFill/>
          </a:ln>
        </p:spPr>
      </p:pic>
      <p:sp>
        <p:nvSpPr>
          <p:cNvPr id="231" name="Google Shape;231;p28"/>
          <p:cNvSpPr txBox="1"/>
          <p:nvPr/>
        </p:nvSpPr>
        <p:spPr>
          <a:xfrm>
            <a:off x="8216800" y="6319775"/>
            <a:ext cx="28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https://www.digitalbithub.com/</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Resolving Collision using Linear Probing</a:t>
            </a:r>
            <a:endParaRPr sz="2500"/>
          </a:p>
        </p:txBody>
      </p:sp>
      <p:sp>
        <p:nvSpPr>
          <p:cNvPr id="237" name="Google Shape;237;p29"/>
          <p:cNvSpPr txBox="1"/>
          <p:nvPr/>
        </p:nvSpPr>
        <p:spPr>
          <a:xfrm>
            <a:off x="337350" y="1935000"/>
            <a:ext cx="6016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a:ea typeface="Roboto"/>
                <a:cs typeface="Roboto"/>
                <a:sym typeface="Roboto"/>
              </a:rPr>
              <a:t>We use the following hash function to resolve the collision: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h(k, i) = [h(k) + i] mod m</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Where,</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k = key</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m = size of the hash table</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h(k) = hash function</a:t>
            </a:r>
            <a:endParaRPr>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i = the probe number that varies from 0 to m–1</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38" name="Google Shape;238;p29"/>
          <p:cNvSpPr txBox="1"/>
          <p:nvPr/>
        </p:nvSpPr>
        <p:spPr>
          <a:xfrm>
            <a:off x="337350" y="4017850"/>
            <a:ext cx="72375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520">
                <a:latin typeface="Roboto Medium"/>
                <a:ea typeface="Roboto Medium"/>
                <a:cs typeface="Roboto Medium"/>
                <a:sym typeface="Roboto Medium"/>
              </a:rPr>
              <a:t>Example</a:t>
            </a:r>
            <a:endParaRPr sz="1520">
              <a:solidFill>
                <a:srgbClr val="000000"/>
              </a:solidFill>
              <a:latin typeface="Roboto Medium"/>
              <a:ea typeface="Roboto Medium"/>
              <a:cs typeface="Roboto Medium"/>
              <a:sym typeface="Roboto Medium"/>
            </a:endParaRPr>
          </a:p>
        </p:txBody>
      </p:sp>
      <p:sp>
        <p:nvSpPr>
          <p:cNvPr id="239" name="Google Shape;239;p29"/>
          <p:cNvSpPr txBox="1"/>
          <p:nvPr/>
        </p:nvSpPr>
        <p:spPr>
          <a:xfrm>
            <a:off x="337350" y="4389725"/>
            <a:ext cx="51471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Roboto"/>
                <a:ea typeface="Roboto"/>
                <a:cs typeface="Roboto"/>
                <a:sym typeface="Roboto"/>
              </a:rPr>
              <a:t>Insert the following sequence of keys in the hash table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US" sz="1200">
                <a:latin typeface="Roboto"/>
                <a:ea typeface="Roboto"/>
                <a:cs typeface="Roboto"/>
                <a:sym typeface="Roboto"/>
              </a:rPr>
              <a:t>{9, 7, 11, 13, 12, 8}</a:t>
            </a:r>
            <a:endParaRPr b="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Use linear probing technique for collision resolution</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h(k, i) = [h(k) + i] mod m</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h(k) = 2k + 5</a:t>
            </a:r>
            <a:br>
              <a:rPr lang="en-US" sz="1200">
                <a:latin typeface="Roboto"/>
                <a:ea typeface="Roboto"/>
                <a:cs typeface="Roboto"/>
                <a:sym typeface="Roboto"/>
              </a:rPr>
            </a:b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m=10</a:t>
            </a:r>
            <a:endParaRPr sz="1200">
              <a:latin typeface="Roboto"/>
              <a:ea typeface="Roboto"/>
              <a:cs typeface="Roboto"/>
              <a:sym typeface="Roboto"/>
            </a:endParaRPr>
          </a:p>
        </p:txBody>
      </p:sp>
      <p:pic>
        <p:nvPicPr>
          <p:cNvPr id="240" name="Google Shape;240;p29"/>
          <p:cNvPicPr preferRelativeResize="0"/>
          <p:nvPr/>
        </p:nvPicPr>
        <p:blipFill>
          <a:blip r:embed="rId3">
            <a:alphaModFix/>
          </a:blip>
          <a:stretch>
            <a:fillRect/>
          </a:stretch>
        </p:blipFill>
        <p:spPr>
          <a:xfrm>
            <a:off x="7769959" y="1007374"/>
            <a:ext cx="3417377" cy="1046433"/>
          </a:xfrm>
          <a:prstGeom prst="rect">
            <a:avLst/>
          </a:prstGeom>
          <a:noFill/>
          <a:ln>
            <a:noFill/>
          </a:ln>
        </p:spPr>
      </p:pic>
      <p:pic>
        <p:nvPicPr>
          <p:cNvPr id="241" name="Google Shape;241;p29"/>
          <p:cNvPicPr preferRelativeResize="0"/>
          <p:nvPr/>
        </p:nvPicPr>
        <p:blipFill>
          <a:blip r:embed="rId4">
            <a:alphaModFix/>
          </a:blip>
          <a:stretch>
            <a:fillRect/>
          </a:stretch>
        </p:blipFill>
        <p:spPr>
          <a:xfrm>
            <a:off x="11090772" y="914050"/>
            <a:ext cx="990103" cy="1900614"/>
          </a:xfrm>
          <a:prstGeom prst="rect">
            <a:avLst/>
          </a:prstGeom>
          <a:noFill/>
          <a:ln>
            <a:noFill/>
          </a:ln>
        </p:spPr>
      </p:pic>
      <p:pic>
        <p:nvPicPr>
          <p:cNvPr id="242" name="Google Shape;242;p29"/>
          <p:cNvPicPr preferRelativeResize="0"/>
          <p:nvPr/>
        </p:nvPicPr>
        <p:blipFill>
          <a:blip r:embed="rId5">
            <a:alphaModFix/>
          </a:blip>
          <a:stretch>
            <a:fillRect/>
          </a:stretch>
        </p:blipFill>
        <p:spPr>
          <a:xfrm>
            <a:off x="6285075" y="2103867"/>
            <a:ext cx="3674274" cy="2346107"/>
          </a:xfrm>
          <a:prstGeom prst="rect">
            <a:avLst/>
          </a:prstGeom>
          <a:noFill/>
          <a:ln>
            <a:noFill/>
          </a:ln>
        </p:spPr>
      </p:pic>
      <p:pic>
        <p:nvPicPr>
          <p:cNvPr id="243" name="Google Shape;243;p29"/>
          <p:cNvPicPr preferRelativeResize="0"/>
          <p:nvPr/>
        </p:nvPicPr>
        <p:blipFill>
          <a:blip r:embed="rId6">
            <a:alphaModFix/>
          </a:blip>
          <a:stretch>
            <a:fillRect/>
          </a:stretch>
        </p:blipFill>
        <p:spPr>
          <a:xfrm>
            <a:off x="9971482" y="2358395"/>
            <a:ext cx="940333" cy="2091579"/>
          </a:xfrm>
          <a:prstGeom prst="rect">
            <a:avLst/>
          </a:prstGeom>
          <a:noFill/>
          <a:ln>
            <a:noFill/>
          </a:ln>
        </p:spPr>
      </p:pic>
      <p:pic>
        <p:nvPicPr>
          <p:cNvPr id="244" name="Google Shape;244;p29"/>
          <p:cNvPicPr preferRelativeResize="0"/>
          <p:nvPr/>
        </p:nvPicPr>
        <p:blipFill>
          <a:blip r:embed="rId7">
            <a:alphaModFix/>
          </a:blip>
          <a:stretch>
            <a:fillRect/>
          </a:stretch>
        </p:blipFill>
        <p:spPr>
          <a:xfrm>
            <a:off x="6285075" y="4644154"/>
            <a:ext cx="3623397" cy="2028261"/>
          </a:xfrm>
          <a:prstGeom prst="rect">
            <a:avLst/>
          </a:prstGeom>
          <a:noFill/>
          <a:ln>
            <a:noFill/>
          </a:ln>
        </p:spPr>
      </p:pic>
      <p:pic>
        <p:nvPicPr>
          <p:cNvPr id="245" name="Google Shape;245;p29"/>
          <p:cNvPicPr preferRelativeResize="0"/>
          <p:nvPr/>
        </p:nvPicPr>
        <p:blipFill>
          <a:blip r:embed="rId8">
            <a:alphaModFix/>
          </a:blip>
          <a:stretch>
            <a:fillRect/>
          </a:stretch>
        </p:blipFill>
        <p:spPr>
          <a:xfrm>
            <a:off x="9902508" y="4612495"/>
            <a:ext cx="1078283" cy="20915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0"/>
          <p:cNvPicPr preferRelativeResize="0"/>
          <p:nvPr/>
        </p:nvPicPr>
        <p:blipFill>
          <a:blip r:embed="rId3">
            <a:alphaModFix/>
          </a:blip>
          <a:stretch>
            <a:fillRect/>
          </a:stretch>
        </p:blipFill>
        <p:spPr>
          <a:xfrm>
            <a:off x="789850" y="1192213"/>
            <a:ext cx="4134810" cy="2272822"/>
          </a:xfrm>
          <a:prstGeom prst="rect">
            <a:avLst/>
          </a:prstGeom>
          <a:noFill/>
          <a:ln>
            <a:noFill/>
          </a:ln>
        </p:spPr>
      </p:pic>
      <p:pic>
        <p:nvPicPr>
          <p:cNvPr id="251" name="Google Shape;251;p30"/>
          <p:cNvPicPr preferRelativeResize="0"/>
          <p:nvPr/>
        </p:nvPicPr>
        <p:blipFill>
          <a:blip r:embed="rId4">
            <a:alphaModFix/>
          </a:blip>
          <a:stretch>
            <a:fillRect/>
          </a:stretch>
        </p:blipFill>
        <p:spPr>
          <a:xfrm>
            <a:off x="4776110" y="1131900"/>
            <a:ext cx="1136142" cy="2239931"/>
          </a:xfrm>
          <a:prstGeom prst="rect">
            <a:avLst/>
          </a:prstGeom>
          <a:noFill/>
          <a:ln>
            <a:noFill/>
          </a:ln>
        </p:spPr>
      </p:pic>
      <p:pic>
        <p:nvPicPr>
          <p:cNvPr id="252" name="Google Shape;252;p30"/>
          <p:cNvPicPr preferRelativeResize="0"/>
          <p:nvPr/>
        </p:nvPicPr>
        <p:blipFill>
          <a:blip r:embed="rId5">
            <a:alphaModFix/>
          </a:blip>
          <a:stretch>
            <a:fillRect/>
          </a:stretch>
        </p:blipFill>
        <p:spPr>
          <a:xfrm>
            <a:off x="895929" y="3710010"/>
            <a:ext cx="4449595" cy="2409590"/>
          </a:xfrm>
          <a:prstGeom prst="rect">
            <a:avLst/>
          </a:prstGeom>
          <a:noFill/>
          <a:ln>
            <a:noFill/>
          </a:ln>
        </p:spPr>
      </p:pic>
      <p:pic>
        <p:nvPicPr>
          <p:cNvPr id="253" name="Google Shape;253;p30"/>
          <p:cNvPicPr preferRelativeResize="0"/>
          <p:nvPr/>
        </p:nvPicPr>
        <p:blipFill>
          <a:blip r:embed="rId6">
            <a:alphaModFix/>
          </a:blip>
          <a:stretch>
            <a:fillRect/>
          </a:stretch>
        </p:blipFill>
        <p:spPr>
          <a:xfrm>
            <a:off x="5158432" y="3759011"/>
            <a:ext cx="1365720" cy="2733691"/>
          </a:xfrm>
          <a:prstGeom prst="rect">
            <a:avLst/>
          </a:prstGeom>
          <a:noFill/>
          <a:ln>
            <a:noFill/>
          </a:ln>
        </p:spPr>
      </p:pic>
      <p:sp>
        <p:nvSpPr>
          <p:cNvPr id="254" name="Google Shape;254;p30"/>
          <p:cNvSpPr txBox="1"/>
          <p:nvPr/>
        </p:nvSpPr>
        <p:spPr>
          <a:xfrm>
            <a:off x="6864300" y="1050350"/>
            <a:ext cx="48765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t>Step 06:</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Next key to be inserted in the hash table = 12.</a:t>
            </a:r>
            <a:endParaRPr sz="1300"/>
          </a:p>
          <a:p>
            <a:pPr indent="0" lvl="0" marL="0" rtl="0" algn="l">
              <a:spcBef>
                <a:spcPts val="0"/>
              </a:spcBef>
              <a:spcAft>
                <a:spcPts val="0"/>
              </a:spcAft>
              <a:buNone/>
            </a:pPr>
            <a:r>
              <a:rPr lang="en-US" sz="1300"/>
              <a:t>h(k) = 2k + 5</a:t>
            </a:r>
            <a:endParaRPr sz="1300"/>
          </a:p>
          <a:p>
            <a:pPr indent="0" lvl="0" marL="0" rtl="0" algn="l">
              <a:spcBef>
                <a:spcPts val="0"/>
              </a:spcBef>
              <a:spcAft>
                <a:spcPts val="0"/>
              </a:spcAft>
              <a:buNone/>
            </a:pPr>
            <a:r>
              <a:rPr lang="en-US" sz="1300"/>
              <a:t>h(12) = 2*12 + 5 = 29</a:t>
            </a:r>
            <a:endParaRPr sz="1300"/>
          </a:p>
          <a:p>
            <a:pPr indent="0" lvl="0" marL="0" rtl="0" algn="l">
              <a:spcBef>
                <a:spcPts val="0"/>
              </a:spcBef>
              <a:spcAft>
                <a:spcPts val="0"/>
              </a:spcAft>
              <a:buNone/>
            </a:pPr>
            <a:r>
              <a:rPr lang="en-US" sz="1300"/>
              <a:t>h(k, i) = [h(k) + i] mod m</a:t>
            </a:r>
            <a:endParaRPr sz="1300"/>
          </a:p>
          <a:p>
            <a:pPr indent="0" lvl="0" marL="0" rtl="0" algn="l">
              <a:spcBef>
                <a:spcPts val="0"/>
              </a:spcBef>
              <a:spcAft>
                <a:spcPts val="0"/>
              </a:spcAft>
              <a:buNone/>
            </a:pPr>
            <a:r>
              <a:rPr lang="en-US" sz="1300"/>
              <a:t>h(12, 0) = [29 + 0] mod 10 = 9</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solidFill>
                  <a:srgbClr val="FF0000"/>
                </a:solidFill>
              </a:rPr>
              <a:t>Here Collision has occurred because </a:t>
            </a:r>
            <a:r>
              <a:rPr b="1" lang="en-US" sz="1300">
                <a:solidFill>
                  <a:srgbClr val="FF0000"/>
                </a:solidFill>
              </a:rPr>
              <a:t>index 9</a:t>
            </a:r>
            <a:r>
              <a:rPr lang="en-US" sz="1300">
                <a:solidFill>
                  <a:srgbClr val="FF0000"/>
                </a:solidFill>
              </a:rPr>
              <a:t> is already filled.</a:t>
            </a:r>
            <a:endParaRPr sz="1300">
              <a:solidFill>
                <a:srgbClr val="FF0000"/>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rPr lang="en-US" sz="1300"/>
              <a:t>Now we will increase </a:t>
            </a:r>
            <a:r>
              <a:rPr b="1" lang="en-US" sz="1300"/>
              <a:t>i by 1</a:t>
            </a:r>
            <a:r>
              <a:rPr lang="en-US" sz="1300"/>
              <a:t>.</a:t>
            </a:r>
            <a:endParaRPr sz="1300"/>
          </a:p>
          <a:p>
            <a:pPr indent="0" lvl="0" marL="0" rtl="0" algn="l">
              <a:spcBef>
                <a:spcPts val="0"/>
              </a:spcBef>
              <a:spcAft>
                <a:spcPts val="0"/>
              </a:spcAft>
              <a:buNone/>
            </a:pPr>
            <a:r>
              <a:rPr lang="en-US" sz="1300"/>
              <a:t>h(12, 1) = [29 + 1] mod 10 = 0</a:t>
            </a:r>
            <a:endParaRPr sz="1300"/>
          </a:p>
          <a:p>
            <a:pPr indent="0" lvl="0" marL="0" rtl="0" algn="l">
              <a:spcBef>
                <a:spcPts val="0"/>
              </a:spcBef>
              <a:spcAft>
                <a:spcPts val="0"/>
              </a:spcAft>
              <a:buNone/>
            </a:pPr>
            <a:r>
              <a:rPr lang="en-US" sz="1300"/>
              <a:t>So, key 12 will be inserted at index 0 of the hash table.</a:t>
            </a:r>
            <a:endParaRPr sz="1300"/>
          </a:p>
        </p:txBody>
      </p:sp>
      <p:pic>
        <p:nvPicPr>
          <p:cNvPr id="255" name="Google Shape;255;p30"/>
          <p:cNvPicPr preferRelativeResize="0"/>
          <p:nvPr/>
        </p:nvPicPr>
        <p:blipFill>
          <a:blip r:embed="rId7">
            <a:alphaModFix/>
          </a:blip>
          <a:stretch>
            <a:fillRect/>
          </a:stretch>
        </p:blipFill>
        <p:spPr>
          <a:xfrm>
            <a:off x="8696229" y="3880960"/>
            <a:ext cx="1519540" cy="2848170"/>
          </a:xfrm>
          <a:prstGeom prst="rect">
            <a:avLst/>
          </a:prstGeom>
          <a:noFill/>
          <a:ln>
            <a:noFill/>
          </a:ln>
        </p:spPr>
      </p:pic>
      <p:sp>
        <p:nvSpPr>
          <p:cNvPr id="256" name="Google Shape;256;p30"/>
          <p:cNvSpPr txBox="1"/>
          <p:nvPr/>
        </p:nvSpPr>
        <p:spPr>
          <a:xfrm>
            <a:off x="1221445" y="6364573"/>
            <a:ext cx="426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https://quescol.com</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Encryption</a:t>
            </a:r>
            <a:endParaRPr b="0" i="0" sz="2500" u="none" cap="none" strike="noStrike">
              <a:solidFill>
                <a:schemeClr val="dk2"/>
              </a:solidFill>
              <a:latin typeface="Georgia"/>
              <a:ea typeface="Georgia"/>
              <a:cs typeface="Georgia"/>
              <a:sym typeface="Georgia"/>
            </a:endParaRPr>
          </a:p>
        </p:txBody>
      </p:sp>
      <p:sp>
        <p:nvSpPr>
          <p:cNvPr id="101" name="Google Shape;101;p17"/>
          <p:cNvSpPr txBox="1"/>
          <p:nvPr/>
        </p:nvSpPr>
        <p:spPr>
          <a:xfrm>
            <a:off x="337350" y="2043725"/>
            <a:ext cx="63636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Encryption is the practice of scrambling information in a way that only someone with a corresponding key can unscramble and read it. Encryption is a two-way function. When you encrypt something, you’re doing so with the intention of decrypting it later.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To encrypt data you use something called a cipher, which is an algorithm – a series of well-defined steps that can be followed procedurally – to encrypt and decrypt information. The algorithm can also be called the encryption key.</a:t>
            </a:r>
            <a:endParaRPr/>
          </a:p>
          <a:p>
            <a:pPr indent="0" lvl="0" marL="0" rtl="0" algn="l">
              <a:lnSpc>
                <a:spcPct val="115000"/>
              </a:lnSpc>
              <a:spcBef>
                <a:spcPts val="0"/>
              </a:spcBef>
              <a:spcAft>
                <a:spcPts val="0"/>
              </a:spcAft>
              <a:buNone/>
            </a:pPr>
            <a:r>
              <a:t/>
            </a:r>
            <a:endParaRPr/>
          </a:p>
        </p:txBody>
      </p:sp>
      <p:pic>
        <p:nvPicPr>
          <p:cNvPr id="102" name="Google Shape;102;p17"/>
          <p:cNvPicPr preferRelativeResize="0"/>
          <p:nvPr/>
        </p:nvPicPr>
        <p:blipFill>
          <a:blip r:embed="rId3">
            <a:alphaModFix/>
          </a:blip>
          <a:stretch>
            <a:fillRect/>
          </a:stretch>
        </p:blipFill>
        <p:spPr>
          <a:xfrm>
            <a:off x="6700850" y="1176325"/>
            <a:ext cx="4675510" cy="2805300"/>
          </a:xfrm>
          <a:prstGeom prst="rect">
            <a:avLst/>
          </a:prstGeom>
          <a:noFill/>
          <a:ln>
            <a:noFill/>
          </a:ln>
        </p:spPr>
      </p:pic>
      <p:sp>
        <p:nvSpPr>
          <p:cNvPr id="103" name="Google Shape;103;p17"/>
          <p:cNvSpPr txBox="1"/>
          <p:nvPr/>
        </p:nvSpPr>
        <p:spPr>
          <a:xfrm>
            <a:off x="7743200" y="6374075"/>
            <a:ext cx="259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https://www.wallarm.com/</a:t>
            </a:r>
            <a:endParaRPr sz="1000"/>
          </a:p>
        </p:txBody>
      </p:sp>
      <p:pic>
        <p:nvPicPr>
          <p:cNvPr id="104" name="Google Shape;104;p17"/>
          <p:cNvPicPr preferRelativeResize="0"/>
          <p:nvPr/>
        </p:nvPicPr>
        <p:blipFill>
          <a:blip r:embed="rId4">
            <a:alphaModFix/>
          </a:blip>
          <a:stretch>
            <a:fillRect/>
          </a:stretch>
        </p:blipFill>
        <p:spPr>
          <a:xfrm>
            <a:off x="7044888" y="3981625"/>
            <a:ext cx="3987416" cy="2392450"/>
          </a:xfrm>
          <a:prstGeom prst="rect">
            <a:avLst/>
          </a:prstGeom>
          <a:noFill/>
          <a:ln>
            <a:noFill/>
          </a:ln>
        </p:spPr>
      </p:pic>
      <p:pic>
        <p:nvPicPr>
          <p:cNvPr id="105" name="Google Shape;105;p17"/>
          <p:cNvPicPr preferRelativeResize="0"/>
          <p:nvPr/>
        </p:nvPicPr>
        <p:blipFill>
          <a:blip r:embed="rId5">
            <a:alphaModFix/>
          </a:blip>
          <a:stretch>
            <a:fillRect/>
          </a:stretch>
        </p:blipFill>
        <p:spPr>
          <a:xfrm>
            <a:off x="1603975" y="4312500"/>
            <a:ext cx="3830350" cy="1915175"/>
          </a:xfrm>
          <a:prstGeom prst="rect">
            <a:avLst/>
          </a:prstGeom>
          <a:noFill/>
          <a:ln>
            <a:noFill/>
          </a:ln>
        </p:spPr>
      </p:pic>
      <p:sp>
        <p:nvSpPr>
          <p:cNvPr id="106" name="Google Shape;106;p17"/>
          <p:cNvSpPr txBox="1"/>
          <p:nvPr/>
        </p:nvSpPr>
        <p:spPr>
          <a:xfrm>
            <a:off x="1892175" y="6322775"/>
            <a:ext cx="29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https://mediawiki.middlebury.edu/</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Caesar Cipher</a:t>
            </a:r>
            <a:endParaRPr sz="2500"/>
          </a:p>
        </p:txBody>
      </p:sp>
      <p:sp>
        <p:nvSpPr>
          <p:cNvPr id="112" name="Google Shape;112;p18"/>
          <p:cNvSpPr txBox="1"/>
          <p:nvPr/>
        </p:nvSpPr>
        <p:spPr>
          <a:xfrm>
            <a:off x="337350" y="2043725"/>
            <a:ext cx="82992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In cryptography, a Caesar cipher, also known as Caesar's cipher, the shift cipher, Caesar's code or Caesar shift, is one of the simplest and most widely known encryption techniques. It is a type of substitution cipher in which each letter in the plaintext is replaced by a letter some fixed number of positions down the alphabet. For example, with a left shift of 3, D would be replaced by A, E would become B, and so on. The method is named after Julius Caesar, who used it in his private correspondence.</a:t>
            </a:r>
            <a:endParaRPr/>
          </a:p>
          <a:p>
            <a:pPr indent="0" lvl="0" marL="0" rtl="0" algn="l">
              <a:lnSpc>
                <a:spcPct val="115000"/>
              </a:lnSpc>
              <a:spcBef>
                <a:spcPts val="0"/>
              </a:spcBef>
              <a:spcAft>
                <a:spcPts val="0"/>
              </a:spcAft>
              <a:buNone/>
            </a:pPr>
            <a:r>
              <a:t/>
            </a:r>
            <a:endParaRPr/>
          </a:p>
        </p:txBody>
      </p:sp>
      <p:pic>
        <p:nvPicPr>
          <p:cNvPr id="113" name="Google Shape;113;p18"/>
          <p:cNvPicPr preferRelativeResize="0"/>
          <p:nvPr/>
        </p:nvPicPr>
        <p:blipFill>
          <a:blip r:embed="rId3">
            <a:alphaModFix/>
          </a:blip>
          <a:stretch>
            <a:fillRect/>
          </a:stretch>
        </p:blipFill>
        <p:spPr>
          <a:xfrm>
            <a:off x="8864648" y="1787638"/>
            <a:ext cx="2968051" cy="3354369"/>
          </a:xfrm>
          <a:prstGeom prst="rect">
            <a:avLst/>
          </a:prstGeom>
          <a:noFill/>
          <a:ln>
            <a:noFill/>
          </a:ln>
        </p:spPr>
      </p:pic>
      <p:sp>
        <p:nvSpPr>
          <p:cNvPr id="114" name="Google Shape;114;p18"/>
          <p:cNvSpPr txBox="1"/>
          <p:nvPr/>
        </p:nvSpPr>
        <p:spPr>
          <a:xfrm>
            <a:off x="9114025" y="5201113"/>
            <a:ext cx="271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https://historylearning.com/</a:t>
            </a:r>
            <a:endParaRPr sz="1000"/>
          </a:p>
        </p:txBody>
      </p:sp>
      <p:pic>
        <p:nvPicPr>
          <p:cNvPr id="115" name="Google Shape;115;p18"/>
          <p:cNvPicPr preferRelativeResize="0"/>
          <p:nvPr/>
        </p:nvPicPr>
        <p:blipFill>
          <a:blip r:embed="rId4">
            <a:alphaModFix/>
          </a:blip>
          <a:stretch>
            <a:fillRect/>
          </a:stretch>
        </p:blipFill>
        <p:spPr>
          <a:xfrm>
            <a:off x="2184450" y="3480300"/>
            <a:ext cx="6200724" cy="2999750"/>
          </a:xfrm>
          <a:prstGeom prst="rect">
            <a:avLst/>
          </a:prstGeom>
          <a:noFill/>
          <a:ln cap="flat" cmpd="sng" w="9525">
            <a:solidFill>
              <a:srgbClr val="595959"/>
            </a:solidFill>
            <a:prstDash val="solid"/>
            <a:round/>
            <a:headEnd len="sm" w="sm" type="none"/>
            <a:tailEnd len="sm" w="sm" type="none"/>
          </a:ln>
        </p:spPr>
      </p:pic>
      <p:sp>
        <p:nvSpPr>
          <p:cNvPr id="116" name="Google Shape;116;p18"/>
          <p:cNvSpPr txBox="1"/>
          <p:nvPr/>
        </p:nvSpPr>
        <p:spPr>
          <a:xfrm>
            <a:off x="4313275" y="6470350"/>
            <a:ext cx="246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https://en.wikipedia.org/</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Hill Cipher</a:t>
            </a:r>
            <a:endParaRPr sz="2500"/>
          </a:p>
        </p:txBody>
      </p:sp>
      <p:sp>
        <p:nvSpPr>
          <p:cNvPr id="122" name="Google Shape;122;p19"/>
          <p:cNvSpPr txBox="1"/>
          <p:nvPr/>
        </p:nvSpPr>
        <p:spPr>
          <a:xfrm>
            <a:off x="337350" y="1967525"/>
            <a:ext cx="73158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Hill cipher is a polygraphic substitution cipher based on linear algebra.Each letter is represented by a number modulo 26. Often the simple scheme A = 0, B = 1, …, Z = 25 is used, but this is not an essential feature of the cipher. To encrypt a message, each block of n letters (considered as an n-component vector) is multiplied by an invertible n × n matrix, against modulus 26. To decrypt the message, each block is multiplied by the inverse of the matrix used for encryption.</a:t>
            </a:r>
            <a:endParaRPr/>
          </a:p>
          <a:p>
            <a:pPr indent="0" lvl="0" marL="0" rtl="0" algn="l">
              <a:lnSpc>
                <a:spcPct val="115000"/>
              </a:lnSpc>
              <a:spcBef>
                <a:spcPts val="0"/>
              </a:spcBef>
              <a:spcAft>
                <a:spcPts val="0"/>
              </a:spcAft>
              <a:buNone/>
            </a:pPr>
            <a:r>
              <a:rPr lang="en-US"/>
              <a:t>The matrix used for encryption is the cipher key, and it should be chosen randomly from the set of invertible n × n matrices (modulo 26).</a:t>
            </a:r>
            <a:endParaRPr/>
          </a:p>
          <a:p>
            <a:pPr indent="0" lvl="0" marL="0" rtl="0" algn="l">
              <a:lnSpc>
                <a:spcPct val="115000"/>
              </a:lnSpc>
              <a:spcBef>
                <a:spcPts val="0"/>
              </a:spcBef>
              <a:spcAft>
                <a:spcPts val="0"/>
              </a:spcAft>
              <a:buNone/>
            </a:pPr>
            <a:r>
              <a:t/>
            </a:r>
            <a:endParaRPr/>
          </a:p>
        </p:txBody>
      </p:sp>
      <p:pic>
        <p:nvPicPr>
          <p:cNvPr id="123" name="Google Shape;123;p19"/>
          <p:cNvPicPr preferRelativeResize="0"/>
          <p:nvPr/>
        </p:nvPicPr>
        <p:blipFill>
          <a:blip r:embed="rId3">
            <a:alphaModFix/>
          </a:blip>
          <a:stretch>
            <a:fillRect/>
          </a:stretch>
        </p:blipFill>
        <p:spPr>
          <a:xfrm>
            <a:off x="7746775" y="4565750"/>
            <a:ext cx="3495425" cy="2081200"/>
          </a:xfrm>
          <a:prstGeom prst="rect">
            <a:avLst/>
          </a:prstGeom>
          <a:noFill/>
          <a:ln>
            <a:noFill/>
          </a:ln>
        </p:spPr>
      </p:pic>
      <p:pic>
        <p:nvPicPr>
          <p:cNvPr id="124" name="Google Shape;124;p19"/>
          <p:cNvPicPr preferRelativeResize="0"/>
          <p:nvPr/>
        </p:nvPicPr>
        <p:blipFill>
          <a:blip r:embed="rId4">
            <a:alphaModFix/>
          </a:blip>
          <a:stretch>
            <a:fillRect/>
          </a:stretch>
        </p:blipFill>
        <p:spPr>
          <a:xfrm>
            <a:off x="7881075" y="1176325"/>
            <a:ext cx="3226824" cy="2954250"/>
          </a:xfrm>
          <a:prstGeom prst="rect">
            <a:avLst/>
          </a:prstGeom>
          <a:noFill/>
          <a:ln>
            <a:noFill/>
          </a:ln>
        </p:spPr>
      </p:pic>
      <p:sp>
        <p:nvSpPr>
          <p:cNvPr id="125" name="Google Shape;125;p19"/>
          <p:cNvSpPr txBox="1"/>
          <p:nvPr/>
        </p:nvSpPr>
        <p:spPr>
          <a:xfrm>
            <a:off x="8135175" y="4130575"/>
            <a:ext cx="271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https://en.wikipedia.org/</a:t>
            </a:r>
            <a:endParaRPr sz="1000"/>
          </a:p>
        </p:txBody>
      </p:sp>
      <p:pic>
        <p:nvPicPr>
          <p:cNvPr id="126" name="Google Shape;126;p19"/>
          <p:cNvPicPr preferRelativeResize="0"/>
          <p:nvPr/>
        </p:nvPicPr>
        <p:blipFill rotWithShape="1">
          <a:blip r:embed="rId5">
            <a:alphaModFix/>
          </a:blip>
          <a:srcRect b="0" l="0" r="0" t="26122"/>
          <a:stretch/>
        </p:blipFill>
        <p:spPr>
          <a:xfrm>
            <a:off x="337350" y="4130575"/>
            <a:ext cx="3226826" cy="1161489"/>
          </a:xfrm>
          <a:prstGeom prst="rect">
            <a:avLst/>
          </a:prstGeom>
          <a:noFill/>
          <a:ln>
            <a:noFill/>
          </a:ln>
        </p:spPr>
      </p:pic>
      <p:pic>
        <p:nvPicPr>
          <p:cNvPr id="127" name="Google Shape;127;p19"/>
          <p:cNvPicPr preferRelativeResize="0"/>
          <p:nvPr/>
        </p:nvPicPr>
        <p:blipFill rotWithShape="1">
          <a:blip r:embed="rId6">
            <a:alphaModFix/>
          </a:blip>
          <a:srcRect b="17871" l="0" r="0" t="0"/>
          <a:stretch/>
        </p:blipFill>
        <p:spPr>
          <a:xfrm>
            <a:off x="555925" y="5292075"/>
            <a:ext cx="3008250" cy="1322354"/>
          </a:xfrm>
          <a:prstGeom prst="rect">
            <a:avLst/>
          </a:prstGeom>
          <a:noFill/>
          <a:ln>
            <a:noFill/>
          </a:ln>
        </p:spPr>
      </p:pic>
      <p:pic>
        <p:nvPicPr>
          <p:cNvPr id="128" name="Google Shape;128;p19"/>
          <p:cNvPicPr preferRelativeResize="0"/>
          <p:nvPr/>
        </p:nvPicPr>
        <p:blipFill rotWithShape="1">
          <a:blip r:embed="rId7">
            <a:alphaModFix/>
          </a:blip>
          <a:srcRect b="4652" l="0" r="0" t="0"/>
          <a:stretch/>
        </p:blipFill>
        <p:spPr>
          <a:xfrm>
            <a:off x="3694625" y="4293050"/>
            <a:ext cx="3788724" cy="1983475"/>
          </a:xfrm>
          <a:prstGeom prst="rect">
            <a:avLst/>
          </a:prstGeom>
          <a:noFill/>
          <a:ln>
            <a:noFill/>
          </a:ln>
        </p:spPr>
      </p:pic>
      <p:sp>
        <p:nvSpPr>
          <p:cNvPr id="129" name="Google Shape;129;p19"/>
          <p:cNvSpPr txBox="1"/>
          <p:nvPr/>
        </p:nvSpPr>
        <p:spPr>
          <a:xfrm>
            <a:off x="4000325" y="6370525"/>
            <a:ext cx="246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https://www.cybrary.it/</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SQL Injection</a:t>
            </a:r>
            <a:endParaRPr sz="2500"/>
          </a:p>
        </p:txBody>
      </p:sp>
      <p:sp>
        <p:nvSpPr>
          <p:cNvPr id="135" name="Google Shape;135;p20"/>
          <p:cNvSpPr txBox="1"/>
          <p:nvPr/>
        </p:nvSpPr>
        <p:spPr>
          <a:xfrm>
            <a:off x="337350" y="1967525"/>
            <a:ext cx="5828100" cy="392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t>SQL is “Structured Query Language”. It is a standardized language for accessing databases. Every programming language implements SQL functionality in its own way. </a:t>
            </a:r>
            <a:endParaRPr sz="1500"/>
          </a:p>
          <a:p>
            <a:pPr indent="0" lvl="0" marL="0" rtl="0" algn="l">
              <a:lnSpc>
                <a:spcPct val="115000"/>
              </a:lnSpc>
              <a:spcBef>
                <a:spcPts val="0"/>
              </a:spcBef>
              <a:spcAft>
                <a:spcPts val="0"/>
              </a:spcAft>
              <a:buNone/>
            </a:pPr>
            <a:br>
              <a:rPr lang="en-US" sz="1200"/>
            </a:br>
            <a:r>
              <a:rPr b="1" lang="en-US" sz="1200"/>
              <a:t>Examples of SQL statements - </a:t>
            </a:r>
            <a:endParaRPr b="1" sz="1200"/>
          </a:p>
          <a:p>
            <a:pPr indent="-304800" lvl="0" marL="457200" rtl="0" algn="l">
              <a:lnSpc>
                <a:spcPct val="115000"/>
              </a:lnSpc>
              <a:spcBef>
                <a:spcPts val="0"/>
              </a:spcBef>
              <a:spcAft>
                <a:spcPts val="0"/>
              </a:spcAft>
              <a:buSzPts val="1200"/>
              <a:buChar char="●"/>
            </a:pPr>
            <a:r>
              <a:rPr lang="en-US" sz="1200"/>
              <a:t>select name from employee where ssn=‘123456789’ </a:t>
            </a:r>
            <a:endParaRPr sz="1200"/>
          </a:p>
          <a:p>
            <a:pPr indent="-304800" lvl="0" marL="457200" rtl="0" algn="l">
              <a:lnSpc>
                <a:spcPct val="115000"/>
              </a:lnSpc>
              <a:spcBef>
                <a:spcPts val="0"/>
              </a:spcBef>
              <a:spcAft>
                <a:spcPts val="0"/>
              </a:spcAft>
              <a:buSzPts val="1200"/>
              <a:buChar char="●"/>
            </a:pPr>
            <a:r>
              <a:rPr lang="en-US" sz="1200"/>
              <a:t>select name, ssn, dob from employee where ssn=‘123456789’ and id=‘31042’ </a:t>
            </a:r>
            <a:endParaRPr sz="1200"/>
          </a:p>
          <a:p>
            <a:pPr indent="-304800" lvl="0" marL="457200" rtl="0" algn="l">
              <a:lnSpc>
                <a:spcPct val="115000"/>
              </a:lnSpc>
              <a:spcBef>
                <a:spcPts val="0"/>
              </a:spcBef>
              <a:spcAft>
                <a:spcPts val="0"/>
              </a:spcAft>
              <a:buSzPts val="1200"/>
              <a:buChar char="●"/>
            </a:pPr>
            <a:r>
              <a:rPr lang="en-US" sz="1200"/>
              <a:t>select code,namefrom products where code =‘536’ union select code,name from sales where code &gt; ‘500’</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US" sz="1200"/>
              <a:t>Assume that the select statement implemented is:</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US" sz="1200"/>
              <a:t>res = select CBalance from Balances where Acct=‘$acct’</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US" sz="1200"/>
              <a:t>$acct is the variable containing the account number input by the user (PHP style naming ) This is a typical usage of a select statement to look up a value</a:t>
            </a:r>
            <a:endParaRPr sz="1200"/>
          </a:p>
        </p:txBody>
      </p:sp>
      <p:pic>
        <p:nvPicPr>
          <p:cNvPr id="136" name="Google Shape;136;p20"/>
          <p:cNvPicPr preferRelativeResize="0"/>
          <p:nvPr/>
        </p:nvPicPr>
        <p:blipFill>
          <a:blip r:embed="rId3">
            <a:alphaModFix/>
          </a:blip>
          <a:stretch>
            <a:fillRect/>
          </a:stretch>
        </p:blipFill>
        <p:spPr>
          <a:xfrm>
            <a:off x="611000" y="5983116"/>
            <a:ext cx="4234050" cy="551494"/>
          </a:xfrm>
          <a:prstGeom prst="rect">
            <a:avLst/>
          </a:prstGeom>
          <a:noFill/>
          <a:ln>
            <a:noFill/>
          </a:ln>
        </p:spPr>
      </p:pic>
      <p:sp>
        <p:nvSpPr>
          <p:cNvPr id="137" name="Google Shape;137;p20"/>
          <p:cNvSpPr txBox="1"/>
          <p:nvPr/>
        </p:nvSpPr>
        <p:spPr>
          <a:xfrm>
            <a:off x="7131625" y="1110325"/>
            <a:ext cx="5060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Results in:</a:t>
            </a:r>
            <a:endParaRPr/>
          </a:p>
          <a:p>
            <a:pPr indent="-311150" lvl="0" marL="457200" rtl="0" algn="l">
              <a:spcBef>
                <a:spcPts val="0"/>
              </a:spcBef>
              <a:spcAft>
                <a:spcPts val="0"/>
              </a:spcAft>
              <a:buSzPts val="1300"/>
              <a:buChar char="●"/>
            </a:pPr>
            <a:r>
              <a:rPr lang="en-US" sz="1300"/>
              <a:t>res = select CBalance from Balances where Acct=‘3215’</a:t>
            </a:r>
            <a:br>
              <a:rPr lang="en-US" sz="1300"/>
            </a:b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But what if the user enters something like this</a:t>
            </a:r>
            <a:endParaRPr sz="1300"/>
          </a:p>
        </p:txBody>
      </p:sp>
      <p:pic>
        <p:nvPicPr>
          <p:cNvPr id="138" name="Google Shape;138;p20"/>
          <p:cNvPicPr preferRelativeResize="0"/>
          <p:nvPr/>
        </p:nvPicPr>
        <p:blipFill>
          <a:blip r:embed="rId4">
            <a:alphaModFix/>
          </a:blip>
          <a:stretch>
            <a:fillRect/>
          </a:stretch>
        </p:blipFill>
        <p:spPr>
          <a:xfrm>
            <a:off x="7251450" y="2310925"/>
            <a:ext cx="4514850" cy="561975"/>
          </a:xfrm>
          <a:prstGeom prst="rect">
            <a:avLst/>
          </a:prstGeom>
          <a:noFill/>
          <a:ln>
            <a:noFill/>
          </a:ln>
        </p:spPr>
      </p:pic>
      <p:sp>
        <p:nvSpPr>
          <p:cNvPr id="139" name="Google Shape;139;p20"/>
          <p:cNvSpPr txBox="1"/>
          <p:nvPr/>
        </p:nvSpPr>
        <p:spPr>
          <a:xfrm>
            <a:off x="7200050" y="3086000"/>
            <a:ext cx="49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rPr>
              <a:t>%20</a:t>
            </a:r>
            <a:r>
              <a:rPr lang="en-US">
                <a:solidFill>
                  <a:srgbClr val="0000FF"/>
                </a:solidFill>
              </a:rPr>
              <a:t> is the placeholder for a space</a:t>
            </a:r>
            <a:endParaRPr>
              <a:solidFill>
                <a:srgbClr val="0000FF"/>
              </a:solidFill>
            </a:endParaRPr>
          </a:p>
        </p:txBody>
      </p:sp>
      <p:pic>
        <p:nvPicPr>
          <p:cNvPr id="140" name="Google Shape;140;p20"/>
          <p:cNvPicPr preferRelativeResize="0"/>
          <p:nvPr/>
        </p:nvPicPr>
        <p:blipFill rotWithShape="1">
          <a:blip r:embed="rId5">
            <a:alphaModFix/>
          </a:blip>
          <a:srcRect b="0" l="0" r="22916" t="0"/>
          <a:stretch/>
        </p:blipFill>
        <p:spPr>
          <a:xfrm>
            <a:off x="6362000" y="3554800"/>
            <a:ext cx="5763450" cy="390525"/>
          </a:xfrm>
          <a:prstGeom prst="rect">
            <a:avLst/>
          </a:prstGeom>
          <a:noFill/>
          <a:ln>
            <a:noFill/>
          </a:ln>
        </p:spPr>
      </p:pic>
      <p:sp>
        <p:nvSpPr>
          <p:cNvPr id="141" name="Google Shape;141;p20"/>
          <p:cNvSpPr txBox="1"/>
          <p:nvPr/>
        </p:nvSpPr>
        <p:spPr>
          <a:xfrm>
            <a:off x="7131625" y="4162100"/>
            <a:ext cx="4882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Since ‘1’=‘1’ is always true, the select statement will return all records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res will contain, depending on the language</a:t>
            </a:r>
            <a:endParaRPr/>
          </a:p>
          <a:p>
            <a:pPr indent="-317500" lvl="0" marL="457200" rtl="0" algn="l">
              <a:spcBef>
                <a:spcPts val="0"/>
              </a:spcBef>
              <a:spcAft>
                <a:spcPts val="0"/>
              </a:spcAft>
              <a:buSzPts val="1400"/>
              <a:buChar char="❏"/>
            </a:pPr>
            <a:r>
              <a:rPr lang="en-US"/>
              <a:t>every record</a:t>
            </a:r>
            <a:endParaRPr/>
          </a:p>
          <a:p>
            <a:pPr indent="-317500" lvl="0" marL="457200" rtl="0" algn="l">
              <a:spcBef>
                <a:spcPts val="0"/>
              </a:spcBef>
              <a:spcAft>
                <a:spcPts val="0"/>
              </a:spcAft>
              <a:buSzPts val="1400"/>
              <a:buChar char="❏"/>
            </a:pPr>
            <a:r>
              <a:rPr lang="en-US"/>
              <a:t>the first record</a:t>
            </a:r>
            <a:endParaRPr/>
          </a:p>
          <a:p>
            <a:pPr indent="-317500" lvl="0" marL="457200" rtl="0" algn="l">
              <a:spcBef>
                <a:spcPts val="0"/>
              </a:spcBef>
              <a:spcAft>
                <a:spcPts val="0"/>
              </a:spcAft>
              <a:buSzPts val="1400"/>
              <a:buChar char="❏"/>
            </a:pPr>
            <a:r>
              <a:rPr lang="en-US"/>
              <a:t>the last record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solidFill>
                  <a:srgbClr val="FF0000"/>
                </a:solidFill>
              </a:rPr>
              <a:t>The attacker will have valuable information for further attacks, such as issuing a transaction against the account number discovered</a:t>
            </a:r>
            <a:endParaRPr b="1">
              <a:solidFill>
                <a:srgbClr val="FF0000"/>
              </a:solidFill>
            </a:endParaRPr>
          </a:p>
        </p:txBody>
      </p:sp>
      <p:sp>
        <p:nvSpPr>
          <p:cNvPr id="142" name="Google Shape;142;p20"/>
          <p:cNvSpPr txBox="1"/>
          <p:nvPr/>
        </p:nvSpPr>
        <p:spPr>
          <a:xfrm>
            <a:off x="1265575" y="6534600"/>
            <a:ext cx="3102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CSCI 476, Montana State University</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Hashing</a:t>
            </a:r>
            <a:endParaRPr b="0" i="0" sz="2500" u="none" cap="none" strike="noStrike">
              <a:solidFill>
                <a:schemeClr val="dk2"/>
              </a:solidFill>
              <a:latin typeface="Georgia"/>
              <a:ea typeface="Georgia"/>
              <a:cs typeface="Georgia"/>
              <a:sym typeface="Georgia"/>
            </a:endParaRPr>
          </a:p>
        </p:txBody>
      </p:sp>
      <p:sp>
        <p:nvSpPr>
          <p:cNvPr id="148" name="Google Shape;148;p21"/>
          <p:cNvSpPr txBox="1"/>
          <p:nvPr/>
        </p:nvSpPr>
        <p:spPr>
          <a:xfrm>
            <a:off x="337350" y="1967525"/>
            <a:ext cx="57255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Hashing is the practice of using an algorithm to map data of any size to a fixed length. This is called a hash value. Whereas encryption is a two-way function, hashing is a one-way function. While it’s technically possible to reverse-hash something, the computing power required makes it unfeasible. Hashing is one-way.</a:t>
            </a:r>
            <a:endParaRPr/>
          </a:p>
          <a:p>
            <a:pPr indent="0" lvl="0" marL="0" rtl="0" algn="l">
              <a:lnSpc>
                <a:spcPct val="115000"/>
              </a:lnSpc>
              <a:spcBef>
                <a:spcPts val="0"/>
              </a:spcBef>
              <a:spcAft>
                <a:spcPts val="0"/>
              </a:spcAft>
              <a:buNone/>
            </a:pPr>
            <a:r>
              <a:t/>
            </a:r>
            <a:endParaRPr/>
          </a:p>
        </p:txBody>
      </p:sp>
      <p:pic>
        <p:nvPicPr>
          <p:cNvPr id="149" name="Google Shape;149;p21"/>
          <p:cNvPicPr preferRelativeResize="0"/>
          <p:nvPr/>
        </p:nvPicPr>
        <p:blipFill rotWithShape="1">
          <a:blip r:embed="rId3">
            <a:alphaModFix/>
          </a:blip>
          <a:srcRect b="10770" l="0" r="0" t="0"/>
          <a:stretch/>
        </p:blipFill>
        <p:spPr>
          <a:xfrm>
            <a:off x="6815238" y="3959700"/>
            <a:ext cx="5139271" cy="2447649"/>
          </a:xfrm>
          <a:prstGeom prst="rect">
            <a:avLst/>
          </a:prstGeom>
          <a:noFill/>
          <a:ln>
            <a:noFill/>
          </a:ln>
        </p:spPr>
      </p:pic>
      <p:sp>
        <p:nvSpPr>
          <p:cNvPr id="150" name="Google Shape;150;p21"/>
          <p:cNvSpPr txBox="1"/>
          <p:nvPr/>
        </p:nvSpPr>
        <p:spPr>
          <a:xfrm>
            <a:off x="8142586" y="6406601"/>
            <a:ext cx="248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https://technicalsand.com/</a:t>
            </a:r>
            <a:endParaRPr sz="1000"/>
          </a:p>
        </p:txBody>
      </p:sp>
      <p:pic>
        <p:nvPicPr>
          <p:cNvPr id="151" name="Google Shape;151;p21"/>
          <p:cNvPicPr preferRelativeResize="0"/>
          <p:nvPr/>
        </p:nvPicPr>
        <p:blipFill>
          <a:blip r:embed="rId4">
            <a:alphaModFix/>
          </a:blip>
          <a:stretch>
            <a:fillRect/>
          </a:stretch>
        </p:blipFill>
        <p:spPr>
          <a:xfrm>
            <a:off x="6965925" y="1176325"/>
            <a:ext cx="4005176" cy="2646001"/>
          </a:xfrm>
          <a:prstGeom prst="rect">
            <a:avLst/>
          </a:prstGeom>
          <a:noFill/>
          <a:ln>
            <a:noFill/>
          </a:ln>
        </p:spPr>
      </p:pic>
      <p:sp>
        <p:nvSpPr>
          <p:cNvPr id="152" name="Google Shape;152;p21"/>
          <p:cNvSpPr txBox="1"/>
          <p:nvPr/>
        </p:nvSpPr>
        <p:spPr>
          <a:xfrm>
            <a:off x="7903661" y="3621001"/>
            <a:ext cx="248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https://www.okta.com/</a:t>
            </a:r>
            <a:endParaRPr sz="1000"/>
          </a:p>
        </p:txBody>
      </p:sp>
      <p:pic>
        <p:nvPicPr>
          <p:cNvPr id="153" name="Google Shape;153;p21"/>
          <p:cNvPicPr preferRelativeResize="0"/>
          <p:nvPr/>
        </p:nvPicPr>
        <p:blipFill rotWithShape="1">
          <a:blip r:embed="rId5">
            <a:alphaModFix/>
          </a:blip>
          <a:srcRect b="17382" l="1356" r="1753" t="2437"/>
          <a:stretch/>
        </p:blipFill>
        <p:spPr>
          <a:xfrm>
            <a:off x="490024" y="3428975"/>
            <a:ext cx="6174092" cy="2646000"/>
          </a:xfrm>
          <a:prstGeom prst="rect">
            <a:avLst/>
          </a:prstGeom>
          <a:noFill/>
          <a:ln>
            <a:noFill/>
          </a:ln>
        </p:spPr>
      </p:pic>
      <p:sp>
        <p:nvSpPr>
          <p:cNvPr id="154" name="Google Shape;154;p21"/>
          <p:cNvSpPr txBox="1"/>
          <p:nvPr/>
        </p:nvSpPr>
        <p:spPr>
          <a:xfrm>
            <a:off x="2611400" y="6143025"/>
            <a:ext cx="2859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https://www.geeksforgeeks.org/</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Popular Hashing Algorithms</a:t>
            </a:r>
            <a:endParaRPr sz="2500"/>
          </a:p>
        </p:txBody>
      </p:sp>
      <p:sp>
        <p:nvSpPr>
          <p:cNvPr id="160" name="Google Shape;160;p22"/>
          <p:cNvSpPr txBox="1"/>
          <p:nvPr/>
        </p:nvSpPr>
        <p:spPr>
          <a:xfrm>
            <a:off x="337350" y="1967525"/>
            <a:ext cx="48447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a:t>MD-5. The MD5 message-digest algorithm is a widely used hash function producing a 128-bit hash value. Very weak, not safe.</a:t>
            </a:r>
            <a:endParaRPr/>
          </a:p>
          <a:p>
            <a:pPr indent="-317500" lvl="0" marL="457200" rtl="0" algn="l">
              <a:lnSpc>
                <a:spcPct val="115000"/>
              </a:lnSpc>
              <a:spcBef>
                <a:spcPts val="0"/>
              </a:spcBef>
              <a:spcAft>
                <a:spcPts val="0"/>
              </a:spcAft>
              <a:buSzPts val="1400"/>
              <a:buChar char="●"/>
            </a:pPr>
            <a:r>
              <a:rPr lang="en-US"/>
              <a:t>SHA. The Secure Hash Algorithms are a family of cryptographic hash functions. More secure.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MD5 Hash Generator</a:t>
            </a:r>
            <a:endParaRPr/>
          </a:p>
          <a:p>
            <a:pPr indent="0" lvl="0" marL="0" rtl="0" algn="l">
              <a:lnSpc>
                <a:spcPct val="115000"/>
              </a:lnSpc>
              <a:spcBef>
                <a:spcPts val="0"/>
              </a:spcBef>
              <a:spcAft>
                <a:spcPts val="0"/>
              </a:spcAft>
              <a:buNone/>
            </a:pPr>
            <a:r>
              <a:rPr lang="en-US"/>
              <a:t>https://www.md5hashgenerator.com/</a:t>
            </a:r>
            <a:endParaRPr/>
          </a:p>
          <a:p>
            <a:pPr indent="0" lvl="0" marL="0" rtl="0" algn="l">
              <a:lnSpc>
                <a:spcPct val="115000"/>
              </a:lnSpc>
              <a:spcBef>
                <a:spcPts val="0"/>
              </a:spcBef>
              <a:spcAft>
                <a:spcPts val="0"/>
              </a:spcAft>
              <a:buNone/>
            </a:pPr>
            <a:r>
              <a:t/>
            </a:r>
            <a:endParaRPr/>
          </a:p>
        </p:txBody>
      </p:sp>
      <p:pic>
        <p:nvPicPr>
          <p:cNvPr id="161" name="Google Shape;161;p22"/>
          <p:cNvPicPr preferRelativeResize="0"/>
          <p:nvPr/>
        </p:nvPicPr>
        <p:blipFill>
          <a:blip r:embed="rId3">
            <a:alphaModFix/>
          </a:blip>
          <a:stretch>
            <a:fillRect/>
          </a:stretch>
        </p:blipFill>
        <p:spPr>
          <a:xfrm>
            <a:off x="640475" y="4042550"/>
            <a:ext cx="4418004" cy="2382600"/>
          </a:xfrm>
          <a:prstGeom prst="rect">
            <a:avLst/>
          </a:prstGeom>
          <a:noFill/>
          <a:ln>
            <a:noFill/>
          </a:ln>
        </p:spPr>
      </p:pic>
      <p:sp>
        <p:nvSpPr>
          <p:cNvPr id="162" name="Google Shape;162;p22"/>
          <p:cNvSpPr txBox="1"/>
          <p:nvPr/>
        </p:nvSpPr>
        <p:spPr>
          <a:xfrm>
            <a:off x="1916475" y="6404850"/>
            <a:ext cx="2455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https://www.avast.com/</a:t>
            </a:r>
            <a:endParaRPr sz="1000"/>
          </a:p>
        </p:txBody>
      </p:sp>
      <p:pic>
        <p:nvPicPr>
          <p:cNvPr id="163" name="Google Shape;163;p22"/>
          <p:cNvPicPr preferRelativeResize="0"/>
          <p:nvPr/>
        </p:nvPicPr>
        <p:blipFill>
          <a:blip r:embed="rId4">
            <a:alphaModFix/>
          </a:blip>
          <a:stretch>
            <a:fillRect/>
          </a:stretch>
        </p:blipFill>
        <p:spPr>
          <a:xfrm>
            <a:off x="5351675" y="1042450"/>
            <a:ext cx="5867400" cy="4837250"/>
          </a:xfrm>
          <a:prstGeom prst="rect">
            <a:avLst/>
          </a:prstGeom>
          <a:noFill/>
          <a:ln cap="flat" cmpd="sng" w="9525">
            <a:solidFill>
              <a:srgbClr val="595959"/>
            </a:solidFill>
            <a:prstDash val="solid"/>
            <a:round/>
            <a:headEnd len="sm" w="sm" type="none"/>
            <a:tailEnd len="sm" w="sm" type="none"/>
          </a:ln>
        </p:spPr>
      </p:pic>
      <p:sp>
        <p:nvSpPr>
          <p:cNvPr id="164" name="Google Shape;164;p22"/>
          <p:cNvSpPr txBox="1"/>
          <p:nvPr/>
        </p:nvSpPr>
        <p:spPr>
          <a:xfrm>
            <a:off x="6339975" y="6004650"/>
            <a:ext cx="4725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t>Image credit - Security of Password Hashing in Cloud - Scientific Figure on ResearchGate. Available from: https://www.researchgate.net/figure/Comparison-between-different-hash-algorithms-19_fig2_331380160 [accessed 16 Jan, 2023]</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Properties of a Good Hash Function</a:t>
            </a:r>
            <a:endParaRPr sz="2500"/>
          </a:p>
        </p:txBody>
      </p:sp>
      <p:sp>
        <p:nvSpPr>
          <p:cNvPr id="170" name="Google Shape;170;p23"/>
          <p:cNvSpPr txBox="1"/>
          <p:nvPr/>
        </p:nvSpPr>
        <p:spPr>
          <a:xfrm>
            <a:off x="337350" y="2043725"/>
            <a:ext cx="4707900" cy="466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t>Main characteristics of a good hash function: </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AutoNum type="arabicPeriod"/>
            </a:pPr>
            <a:r>
              <a:rPr lang="en-US" sz="1500"/>
              <a:t>Output is deterministic. The same input produces the same output.</a:t>
            </a:r>
            <a:endParaRPr sz="1500"/>
          </a:p>
          <a:p>
            <a:pPr indent="-323850" lvl="0" marL="457200" rtl="0" algn="l">
              <a:lnSpc>
                <a:spcPct val="115000"/>
              </a:lnSpc>
              <a:spcBef>
                <a:spcPts val="0"/>
              </a:spcBef>
              <a:spcAft>
                <a:spcPts val="0"/>
              </a:spcAft>
              <a:buSzPts val="1500"/>
              <a:buAutoNum type="arabicPeriod"/>
            </a:pPr>
            <a:r>
              <a:rPr lang="en-US" sz="1500"/>
              <a:t>Non-reversible - it should be very difficult to go backwards from the hash to all of potential inputs. </a:t>
            </a:r>
            <a:endParaRPr sz="1500"/>
          </a:p>
          <a:p>
            <a:pPr indent="0" lvl="0" marL="457200" rtl="0" algn="l">
              <a:lnSpc>
                <a:spcPct val="115000"/>
              </a:lnSpc>
              <a:spcBef>
                <a:spcPts val="0"/>
              </a:spcBef>
              <a:spcAft>
                <a:spcPts val="0"/>
              </a:spcAft>
              <a:buNone/>
            </a:pPr>
            <a:r>
              <a:rPr lang="en-US" sz="1500"/>
              <a:t>One-way function y = h(x). Given y, it is very hard to find x.</a:t>
            </a:r>
            <a:endParaRPr sz="1500"/>
          </a:p>
          <a:p>
            <a:pPr indent="-323850" lvl="0" marL="457200" rtl="0" algn="l">
              <a:lnSpc>
                <a:spcPct val="115000"/>
              </a:lnSpc>
              <a:spcBef>
                <a:spcPts val="0"/>
              </a:spcBef>
              <a:spcAft>
                <a:spcPts val="0"/>
              </a:spcAft>
              <a:buSzPts val="1500"/>
              <a:buAutoNum type="arabicPeriod"/>
            </a:pPr>
            <a:r>
              <a:rPr lang="en-US" sz="1500"/>
              <a:t>The hash function generates very different hash values for similar strings.</a:t>
            </a:r>
            <a:endParaRPr sz="1500"/>
          </a:p>
          <a:p>
            <a:pPr indent="-323850" lvl="0" marL="457200" rtl="0" algn="l">
              <a:lnSpc>
                <a:spcPct val="115000"/>
              </a:lnSpc>
              <a:spcBef>
                <a:spcPts val="0"/>
              </a:spcBef>
              <a:spcAft>
                <a:spcPts val="0"/>
              </a:spcAft>
              <a:buSzPts val="1500"/>
              <a:buAutoNum type="arabicPeriod"/>
            </a:pPr>
            <a:r>
              <a:rPr lang="en-US" sz="1500"/>
              <a:t>The hash is collision free, meaning it is not feasible that two different messages would result in the same hash value</a:t>
            </a:r>
            <a:endParaRPr sz="1500"/>
          </a:p>
          <a:p>
            <a:pPr indent="-323850" lvl="0" marL="457200" rtl="0" algn="l">
              <a:lnSpc>
                <a:spcPct val="115000"/>
              </a:lnSpc>
              <a:spcBef>
                <a:spcPts val="0"/>
              </a:spcBef>
              <a:spcAft>
                <a:spcPts val="0"/>
              </a:spcAft>
              <a:buSzPts val="1500"/>
              <a:buAutoNum type="arabicPeriod"/>
            </a:pPr>
            <a:r>
              <a:rPr lang="en-US" sz="1500"/>
              <a:t>Easy to compute - Given message m, hash function h(m) is easy to compute</a:t>
            </a:r>
            <a:endParaRPr sz="1500"/>
          </a:p>
          <a:p>
            <a:pPr indent="0" lvl="0" marL="457200" rtl="0" algn="l">
              <a:lnSpc>
                <a:spcPct val="115000"/>
              </a:lnSpc>
              <a:spcBef>
                <a:spcPts val="0"/>
              </a:spcBef>
              <a:spcAft>
                <a:spcPts val="0"/>
              </a:spcAft>
              <a:buNone/>
            </a:pPr>
            <a:r>
              <a:t/>
            </a:r>
            <a:endParaRPr sz="1500"/>
          </a:p>
        </p:txBody>
      </p:sp>
      <p:pic>
        <p:nvPicPr>
          <p:cNvPr id="171" name="Google Shape;171;p23"/>
          <p:cNvPicPr preferRelativeResize="0"/>
          <p:nvPr/>
        </p:nvPicPr>
        <p:blipFill>
          <a:blip r:embed="rId3">
            <a:alphaModFix/>
          </a:blip>
          <a:stretch>
            <a:fillRect/>
          </a:stretch>
        </p:blipFill>
        <p:spPr>
          <a:xfrm>
            <a:off x="5024825" y="2043725"/>
            <a:ext cx="6917800" cy="3753926"/>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How to Not Store Passwords</a:t>
            </a:r>
            <a:endParaRPr sz="2500"/>
          </a:p>
        </p:txBody>
      </p:sp>
      <p:sp>
        <p:nvSpPr>
          <p:cNvPr id="177" name="Google Shape;177;p24"/>
          <p:cNvSpPr txBox="1"/>
          <p:nvPr/>
        </p:nvSpPr>
        <p:spPr>
          <a:xfrm>
            <a:off x="337350" y="1967525"/>
            <a:ext cx="41691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Char char="●"/>
            </a:pPr>
            <a:r>
              <a:rPr lang="en-US" sz="1600"/>
              <a:t>Storing user passwords in the database as it is in plain text.</a:t>
            </a:r>
            <a:endParaRPr sz="1600"/>
          </a:p>
          <a:p>
            <a:pPr indent="-330200" lvl="0" marL="457200" rtl="0" algn="l">
              <a:lnSpc>
                <a:spcPct val="115000"/>
              </a:lnSpc>
              <a:spcBef>
                <a:spcPts val="0"/>
              </a:spcBef>
              <a:spcAft>
                <a:spcPts val="0"/>
              </a:spcAft>
              <a:buSzPts val="1600"/>
              <a:buChar char="●"/>
            </a:pPr>
            <a:r>
              <a:rPr lang="en-US" sz="1600"/>
              <a:t>Using an encryption method</a:t>
            </a:r>
            <a:endParaRPr sz="1600"/>
          </a:p>
          <a:p>
            <a:pPr indent="-330200" lvl="0" marL="457200" rtl="0" algn="l">
              <a:lnSpc>
                <a:spcPct val="115000"/>
              </a:lnSpc>
              <a:spcBef>
                <a:spcPts val="0"/>
              </a:spcBef>
              <a:spcAft>
                <a:spcPts val="0"/>
              </a:spcAft>
              <a:buSzPts val="1600"/>
              <a:buChar char="●"/>
            </a:pPr>
            <a:r>
              <a:rPr lang="en-US" sz="1600"/>
              <a:t>Using a simple hash function</a:t>
            </a:r>
            <a:endParaRPr sz="1600"/>
          </a:p>
        </p:txBody>
      </p:sp>
      <p:pic>
        <p:nvPicPr>
          <p:cNvPr id="178" name="Google Shape;178;p24"/>
          <p:cNvPicPr preferRelativeResize="0"/>
          <p:nvPr/>
        </p:nvPicPr>
        <p:blipFill rotWithShape="1">
          <a:blip r:embed="rId3">
            <a:alphaModFix/>
          </a:blip>
          <a:srcRect b="0" l="0" r="23005" t="0"/>
          <a:stretch/>
        </p:blipFill>
        <p:spPr>
          <a:xfrm>
            <a:off x="5571125" y="1038700"/>
            <a:ext cx="4975761" cy="3178451"/>
          </a:xfrm>
          <a:prstGeom prst="rect">
            <a:avLst/>
          </a:prstGeom>
          <a:noFill/>
          <a:ln>
            <a:noFill/>
          </a:ln>
        </p:spPr>
      </p:pic>
      <p:sp>
        <p:nvSpPr>
          <p:cNvPr id="179" name="Google Shape;179;p24"/>
          <p:cNvSpPr txBox="1"/>
          <p:nvPr/>
        </p:nvSpPr>
        <p:spPr>
          <a:xfrm>
            <a:off x="6895125" y="4217150"/>
            <a:ext cx="246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https://stackoverflow.com/</a:t>
            </a:r>
            <a:endParaRPr sz="1000"/>
          </a:p>
        </p:txBody>
      </p:sp>
      <p:pic>
        <p:nvPicPr>
          <p:cNvPr id="180" name="Google Shape;180;p24"/>
          <p:cNvPicPr preferRelativeResize="0"/>
          <p:nvPr/>
        </p:nvPicPr>
        <p:blipFill>
          <a:blip r:embed="rId4">
            <a:alphaModFix/>
          </a:blip>
          <a:stretch>
            <a:fillRect/>
          </a:stretch>
        </p:blipFill>
        <p:spPr>
          <a:xfrm>
            <a:off x="5250075" y="4598600"/>
            <a:ext cx="3665700" cy="2116151"/>
          </a:xfrm>
          <a:prstGeom prst="rect">
            <a:avLst/>
          </a:prstGeom>
          <a:noFill/>
          <a:ln>
            <a:noFill/>
          </a:ln>
        </p:spPr>
      </p:pic>
      <p:sp>
        <p:nvSpPr>
          <p:cNvPr id="181" name="Google Shape;181;p24"/>
          <p:cNvSpPr txBox="1"/>
          <p:nvPr/>
        </p:nvSpPr>
        <p:spPr>
          <a:xfrm>
            <a:off x="9061875" y="4734000"/>
            <a:ext cx="2120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a:ea typeface="Roboto"/>
                <a:cs typeface="Roboto"/>
                <a:sym typeface="Roboto"/>
              </a:rPr>
              <a:t>A </a:t>
            </a:r>
            <a:r>
              <a:rPr b="1" lang="en-US">
                <a:latin typeface="Roboto"/>
                <a:ea typeface="Roboto"/>
                <a:cs typeface="Roboto"/>
                <a:sym typeface="Roboto"/>
              </a:rPr>
              <a:t>Rainbow Table</a:t>
            </a:r>
            <a:r>
              <a:rPr lang="en-US">
                <a:latin typeface="Roboto"/>
                <a:ea typeface="Roboto"/>
                <a:cs typeface="Roboto"/>
                <a:sym typeface="Roboto"/>
              </a:rPr>
              <a:t> is a set of precomputed passwords and their corresponding hash values that can be used to find out what plaintext password matches a particular hash</a:t>
            </a:r>
            <a:endParaRPr>
              <a:latin typeface="Roboto"/>
              <a:ea typeface="Roboto"/>
              <a:cs typeface="Roboto"/>
              <a:sym typeface="Roboto"/>
            </a:endParaRPr>
          </a:p>
        </p:txBody>
      </p:sp>
      <p:pic>
        <p:nvPicPr>
          <p:cNvPr id="182" name="Google Shape;182;p24"/>
          <p:cNvPicPr preferRelativeResize="0"/>
          <p:nvPr/>
        </p:nvPicPr>
        <p:blipFill>
          <a:blip r:embed="rId5">
            <a:alphaModFix/>
          </a:blip>
          <a:stretch>
            <a:fillRect/>
          </a:stretch>
        </p:blipFill>
        <p:spPr>
          <a:xfrm>
            <a:off x="437575" y="3154150"/>
            <a:ext cx="3598551" cy="1706300"/>
          </a:xfrm>
          <a:prstGeom prst="rect">
            <a:avLst/>
          </a:prstGeom>
          <a:noFill/>
          <a:ln>
            <a:noFill/>
          </a:ln>
        </p:spPr>
      </p:pic>
      <p:sp>
        <p:nvSpPr>
          <p:cNvPr id="183" name="Google Shape;183;p24"/>
          <p:cNvSpPr txBox="1"/>
          <p:nvPr/>
        </p:nvSpPr>
        <p:spPr>
          <a:xfrm>
            <a:off x="939475" y="6479275"/>
            <a:ext cx="285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https://blog.elcomsoft.com/</a:t>
            </a:r>
            <a:endParaRPr sz="1000"/>
          </a:p>
        </p:txBody>
      </p:sp>
      <p:pic>
        <p:nvPicPr>
          <p:cNvPr id="184" name="Google Shape;184;p24"/>
          <p:cNvPicPr preferRelativeResize="0"/>
          <p:nvPr/>
        </p:nvPicPr>
        <p:blipFill>
          <a:blip r:embed="rId6">
            <a:alphaModFix/>
          </a:blip>
          <a:stretch>
            <a:fillRect/>
          </a:stretch>
        </p:blipFill>
        <p:spPr>
          <a:xfrm>
            <a:off x="546175" y="4776650"/>
            <a:ext cx="3598503" cy="170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NCG-White-TopNavyBar">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CG Cover Slides">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